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handoutMasterIdLst>
    <p:handoutMasterId r:id="rId46"/>
  </p:handoutMasterIdLst>
  <p:sldIdLst>
    <p:sldId id="423" r:id="rId2"/>
    <p:sldId id="427" r:id="rId3"/>
    <p:sldId id="428" r:id="rId4"/>
    <p:sldId id="429" r:id="rId5"/>
    <p:sldId id="421" r:id="rId6"/>
    <p:sldId id="291" r:id="rId7"/>
    <p:sldId id="256" r:id="rId8"/>
    <p:sldId id="257" r:id="rId9"/>
    <p:sldId id="424" r:id="rId10"/>
    <p:sldId id="258" r:id="rId11"/>
    <p:sldId id="259" r:id="rId12"/>
    <p:sldId id="260" r:id="rId13"/>
    <p:sldId id="261" r:id="rId14"/>
    <p:sldId id="262" r:id="rId15"/>
    <p:sldId id="264" r:id="rId16"/>
    <p:sldId id="267" r:id="rId17"/>
    <p:sldId id="266" r:id="rId18"/>
    <p:sldId id="269" r:id="rId19"/>
    <p:sldId id="270" r:id="rId20"/>
    <p:sldId id="265" r:id="rId21"/>
    <p:sldId id="271" r:id="rId22"/>
    <p:sldId id="272" r:id="rId23"/>
    <p:sldId id="425" r:id="rId24"/>
    <p:sldId id="426" r:id="rId25"/>
    <p:sldId id="273" r:id="rId26"/>
    <p:sldId id="274" r:id="rId27"/>
    <p:sldId id="275" r:id="rId28"/>
    <p:sldId id="276" r:id="rId29"/>
    <p:sldId id="277" r:id="rId30"/>
    <p:sldId id="278" r:id="rId31"/>
    <p:sldId id="279" r:id="rId32"/>
    <p:sldId id="280" r:id="rId33"/>
    <p:sldId id="263" r:id="rId34"/>
    <p:sldId id="281" r:id="rId35"/>
    <p:sldId id="282" r:id="rId36"/>
    <p:sldId id="283" r:id="rId37"/>
    <p:sldId id="284" r:id="rId38"/>
    <p:sldId id="285" r:id="rId39"/>
    <p:sldId id="286" r:id="rId40"/>
    <p:sldId id="287" r:id="rId41"/>
    <p:sldId id="288" r:id="rId42"/>
    <p:sldId id="289" r:id="rId43"/>
    <p:sldId id="29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0" autoAdjust="0"/>
    <p:restoredTop sz="62397" autoAdjust="0"/>
  </p:normalViewPr>
  <p:slideViewPr>
    <p:cSldViewPr snapToGrid="0">
      <p:cViewPr varScale="1">
        <p:scale>
          <a:sx n="67" d="100"/>
          <a:sy n="67" d="100"/>
        </p:scale>
        <p:origin x="1308" y="72"/>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ata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2AF3A-A01C-410B-A3C3-6F1917B8FF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57AC80-E1D8-4CEC-AB11-14D939A57973}">
      <dgm:prSet/>
      <dgm:spPr/>
      <dgm:t>
        <a:bodyPr/>
        <a:lstStyle/>
        <a:p>
          <a:r>
            <a:rPr lang="en-US"/>
            <a:t>Developing a Brand Strategy</a:t>
          </a:r>
        </a:p>
      </dgm:t>
    </dgm:pt>
    <dgm:pt modelId="{874557E1-2AA1-4F73-8CE5-91F6A0BDC420}" type="parTrans" cxnId="{01D8958B-20C7-4004-9ECB-E9927EE774D5}">
      <dgm:prSet/>
      <dgm:spPr/>
      <dgm:t>
        <a:bodyPr/>
        <a:lstStyle/>
        <a:p>
          <a:endParaRPr lang="en-US"/>
        </a:p>
      </dgm:t>
    </dgm:pt>
    <dgm:pt modelId="{9C718FC8-0FD3-46C0-9CE7-4BBCECC8917A}" type="sibTrans" cxnId="{01D8958B-20C7-4004-9ECB-E9927EE774D5}">
      <dgm:prSet/>
      <dgm:spPr/>
      <dgm:t>
        <a:bodyPr/>
        <a:lstStyle/>
        <a:p>
          <a:endParaRPr lang="en-US"/>
        </a:p>
      </dgm:t>
    </dgm:pt>
    <dgm:pt modelId="{24190004-DCE4-458B-B586-525F42A82EFB}">
      <dgm:prSet/>
      <dgm:spPr/>
      <dgm:t>
        <a:bodyPr/>
        <a:lstStyle/>
        <a:p>
          <a:r>
            <a:rPr lang="en-US"/>
            <a:t>Designing and Implementing Brand marketing Programs</a:t>
          </a:r>
        </a:p>
      </dgm:t>
    </dgm:pt>
    <dgm:pt modelId="{074008EB-330A-4765-A33A-A15EC4114868}" type="parTrans" cxnId="{495176FC-CF8F-4647-91DC-BE3A012926AC}">
      <dgm:prSet/>
      <dgm:spPr/>
      <dgm:t>
        <a:bodyPr/>
        <a:lstStyle/>
        <a:p>
          <a:endParaRPr lang="en-US"/>
        </a:p>
      </dgm:t>
    </dgm:pt>
    <dgm:pt modelId="{ED71FAD8-EB4F-4A3D-A8C7-4881973CA679}" type="sibTrans" cxnId="{495176FC-CF8F-4647-91DC-BE3A012926AC}">
      <dgm:prSet/>
      <dgm:spPr/>
      <dgm:t>
        <a:bodyPr/>
        <a:lstStyle/>
        <a:p>
          <a:endParaRPr lang="en-US"/>
        </a:p>
      </dgm:t>
    </dgm:pt>
    <dgm:pt modelId="{84DA4999-ECC7-4C33-B3EA-09D95467E142}">
      <dgm:prSet/>
      <dgm:spPr/>
      <dgm:t>
        <a:bodyPr/>
        <a:lstStyle/>
        <a:p>
          <a:r>
            <a:rPr lang="en-US"/>
            <a:t>Measuring and Interpreting Brand Performance </a:t>
          </a:r>
        </a:p>
      </dgm:t>
    </dgm:pt>
    <dgm:pt modelId="{EBBCA363-41DA-43FC-832F-5D68314A666B}" type="parTrans" cxnId="{15B5AD8A-45BF-41F3-B5BF-35F56876388C}">
      <dgm:prSet/>
      <dgm:spPr/>
      <dgm:t>
        <a:bodyPr/>
        <a:lstStyle/>
        <a:p>
          <a:endParaRPr lang="en-US"/>
        </a:p>
      </dgm:t>
    </dgm:pt>
    <dgm:pt modelId="{41E37D76-D2B3-48AD-80DA-046459CA0820}" type="sibTrans" cxnId="{15B5AD8A-45BF-41F3-B5BF-35F56876388C}">
      <dgm:prSet/>
      <dgm:spPr/>
      <dgm:t>
        <a:bodyPr/>
        <a:lstStyle/>
        <a:p>
          <a:endParaRPr lang="en-US"/>
        </a:p>
      </dgm:t>
    </dgm:pt>
    <dgm:pt modelId="{8EE5F559-458C-4F23-9B21-814B1B83D69D}">
      <dgm:prSet/>
      <dgm:spPr/>
      <dgm:t>
        <a:bodyPr/>
        <a:lstStyle/>
        <a:p>
          <a:r>
            <a:rPr lang="en-US"/>
            <a:t>Growing and Sustaining Brand Equity</a:t>
          </a:r>
        </a:p>
      </dgm:t>
    </dgm:pt>
    <dgm:pt modelId="{DDC0D315-E8F5-4153-B5A4-F7A7384ACDF4}" type="parTrans" cxnId="{D4C46D54-269B-4A65-8872-4C5375A219AD}">
      <dgm:prSet/>
      <dgm:spPr/>
      <dgm:t>
        <a:bodyPr/>
        <a:lstStyle/>
        <a:p>
          <a:endParaRPr lang="en-US"/>
        </a:p>
      </dgm:t>
    </dgm:pt>
    <dgm:pt modelId="{6E53E979-5457-4B67-8E05-453FA9BBC1F4}" type="sibTrans" cxnId="{D4C46D54-269B-4A65-8872-4C5375A219AD}">
      <dgm:prSet/>
      <dgm:spPr/>
      <dgm:t>
        <a:bodyPr/>
        <a:lstStyle/>
        <a:p>
          <a:endParaRPr lang="en-US"/>
        </a:p>
      </dgm:t>
    </dgm:pt>
    <dgm:pt modelId="{CA85290D-7583-4208-8A3B-2200A8FA8A42}" type="pres">
      <dgm:prSet presAssocID="{7282AF3A-A01C-410B-A3C3-6F1917B8FF44}" presName="root" presStyleCnt="0">
        <dgm:presLayoutVars>
          <dgm:dir/>
          <dgm:resizeHandles val="exact"/>
        </dgm:presLayoutVars>
      </dgm:prSet>
      <dgm:spPr/>
    </dgm:pt>
    <dgm:pt modelId="{B6FA1145-5549-40F1-9EE2-56C4DF306635}" type="pres">
      <dgm:prSet presAssocID="{F857AC80-E1D8-4CEC-AB11-14D939A57973}" presName="compNode" presStyleCnt="0"/>
      <dgm:spPr/>
    </dgm:pt>
    <dgm:pt modelId="{F96BD40D-FB79-46F0-8050-BBCB9FD26952}" type="pres">
      <dgm:prSet presAssocID="{F857AC80-E1D8-4CEC-AB11-14D939A57973}" presName="bgRect" presStyleLbl="bgShp" presStyleIdx="0" presStyleCnt="4"/>
      <dgm:spPr/>
    </dgm:pt>
    <dgm:pt modelId="{292A611E-908C-4B7C-BE2A-5A6243204480}" type="pres">
      <dgm:prSet presAssocID="{F857AC80-E1D8-4CEC-AB11-14D939A579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AB9873E-E47C-482F-BD74-C86C2BCCC880}" type="pres">
      <dgm:prSet presAssocID="{F857AC80-E1D8-4CEC-AB11-14D939A57973}" presName="spaceRect" presStyleCnt="0"/>
      <dgm:spPr/>
    </dgm:pt>
    <dgm:pt modelId="{C366A8E1-D32A-41C6-AB97-6E08E6CA3ACA}" type="pres">
      <dgm:prSet presAssocID="{F857AC80-E1D8-4CEC-AB11-14D939A57973}" presName="parTx" presStyleLbl="revTx" presStyleIdx="0" presStyleCnt="4">
        <dgm:presLayoutVars>
          <dgm:chMax val="0"/>
          <dgm:chPref val="0"/>
        </dgm:presLayoutVars>
      </dgm:prSet>
      <dgm:spPr/>
    </dgm:pt>
    <dgm:pt modelId="{40C94A33-F9BA-4889-AC8C-5761EA3AC49A}" type="pres">
      <dgm:prSet presAssocID="{9C718FC8-0FD3-46C0-9CE7-4BBCECC8917A}" presName="sibTrans" presStyleCnt="0"/>
      <dgm:spPr/>
    </dgm:pt>
    <dgm:pt modelId="{A48FF287-AA39-43E6-8A86-7DF184D68A90}" type="pres">
      <dgm:prSet presAssocID="{24190004-DCE4-458B-B586-525F42A82EFB}" presName="compNode" presStyleCnt="0"/>
      <dgm:spPr/>
    </dgm:pt>
    <dgm:pt modelId="{382DD44F-DFE1-452C-8427-6C1D915AA436}" type="pres">
      <dgm:prSet presAssocID="{24190004-DCE4-458B-B586-525F42A82EFB}" presName="bgRect" presStyleLbl="bgShp" presStyleIdx="1" presStyleCnt="4"/>
      <dgm:spPr/>
    </dgm:pt>
    <dgm:pt modelId="{78F0E4AC-125C-4BFD-8C81-9CA984EE4695}" type="pres">
      <dgm:prSet presAssocID="{24190004-DCE4-458B-B586-525F42A82E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A3C61B5B-DBED-4391-9732-6B332C530A05}" type="pres">
      <dgm:prSet presAssocID="{24190004-DCE4-458B-B586-525F42A82EFB}" presName="spaceRect" presStyleCnt="0"/>
      <dgm:spPr/>
    </dgm:pt>
    <dgm:pt modelId="{2DA30CDA-B3EB-4019-A07B-04B6E3EBBE23}" type="pres">
      <dgm:prSet presAssocID="{24190004-DCE4-458B-B586-525F42A82EFB}" presName="parTx" presStyleLbl="revTx" presStyleIdx="1" presStyleCnt="4">
        <dgm:presLayoutVars>
          <dgm:chMax val="0"/>
          <dgm:chPref val="0"/>
        </dgm:presLayoutVars>
      </dgm:prSet>
      <dgm:spPr/>
    </dgm:pt>
    <dgm:pt modelId="{D0DBAB78-1D57-4F16-A46D-18289E7FF478}" type="pres">
      <dgm:prSet presAssocID="{ED71FAD8-EB4F-4A3D-A8C7-4881973CA679}" presName="sibTrans" presStyleCnt="0"/>
      <dgm:spPr/>
    </dgm:pt>
    <dgm:pt modelId="{6651BE0B-85A1-47AB-94CB-957B566C0729}" type="pres">
      <dgm:prSet presAssocID="{84DA4999-ECC7-4C33-B3EA-09D95467E142}" presName="compNode" presStyleCnt="0"/>
      <dgm:spPr/>
    </dgm:pt>
    <dgm:pt modelId="{7767708B-FC9A-4031-9705-98AF151517B1}" type="pres">
      <dgm:prSet presAssocID="{84DA4999-ECC7-4C33-B3EA-09D95467E142}" presName="bgRect" presStyleLbl="bgShp" presStyleIdx="2" presStyleCnt="4"/>
      <dgm:spPr/>
    </dgm:pt>
    <dgm:pt modelId="{1910AF9D-0DB3-4245-BD2D-99F7D1E23AD6}" type="pres">
      <dgm:prSet presAssocID="{84DA4999-ECC7-4C33-B3EA-09D95467E1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64D3E38-5CCF-435D-853B-D9EA8A25879D}" type="pres">
      <dgm:prSet presAssocID="{84DA4999-ECC7-4C33-B3EA-09D95467E142}" presName="spaceRect" presStyleCnt="0"/>
      <dgm:spPr/>
    </dgm:pt>
    <dgm:pt modelId="{251C56C2-F264-4F43-AF95-569FA51BCBE5}" type="pres">
      <dgm:prSet presAssocID="{84DA4999-ECC7-4C33-B3EA-09D95467E142}" presName="parTx" presStyleLbl="revTx" presStyleIdx="2" presStyleCnt="4">
        <dgm:presLayoutVars>
          <dgm:chMax val="0"/>
          <dgm:chPref val="0"/>
        </dgm:presLayoutVars>
      </dgm:prSet>
      <dgm:spPr/>
    </dgm:pt>
    <dgm:pt modelId="{A02E0E7F-9391-4E39-89E0-0AB1CC4E20FE}" type="pres">
      <dgm:prSet presAssocID="{41E37D76-D2B3-48AD-80DA-046459CA0820}" presName="sibTrans" presStyleCnt="0"/>
      <dgm:spPr/>
    </dgm:pt>
    <dgm:pt modelId="{A7DB258C-0A97-4C88-8923-42320716DE04}" type="pres">
      <dgm:prSet presAssocID="{8EE5F559-458C-4F23-9B21-814B1B83D69D}" presName="compNode" presStyleCnt="0"/>
      <dgm:spPr/>
    </dgm:pt>
    <dgm:pt modelId="{D835DDB5-002F-488B-9EC4-68837C513839}" type="pres">
      <dgm:prSet presAssocID="{8EE5F559-458C-4F23-9B21-814B1B83D69D}" presName="bgRect" presStyleLbl="bgShp" presStyleIdx="3" presStyleCnt="4"/>
      <dgm:spPr/>
    </dgm:pt>
    <dgm:pt modelId="{448068AB-EA21-4B07-BE94-B21FC9E6F7E7}" type="pres">
      <dgm:prSet presAssocID="{8EE5F559-458C-4F23-9B21-814B1B83D6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AB0F7B3E-5E49-46E2-80E3-C1C9B08982AA}" type="pres">
      <dgm:prSet presAssocID="{8EE5F559-458C-4F23-9B21-814B1B83D69D}" presName="spaceRect" presStyleCnt="0"/>
      <dgm:spPr/>
    </dgm:pt>
    <dgm:pt modelId="{6BC55CC1-1013-4FD3-A5B3-587B5B576BE5}" type="pres">
      <dgm:prSet presAssocID="{8EE5F559-458C-4F23-9B21-814B1B83D69D}" presName="parTx" presStyleLbl="revTx" presStyleIdx="3" presStyleCnt="4">
        <dgm:presLayoutVars>
          <dgm:chMax val="0"/>
          <dgm:chPref val="0"/>
        </dgm:presLayoutVars>
      </dgm:prSet>
      <dgm:spPr/>
    </dgm:pt>
  </dgm:ptLst>
  <dgm:cxnLst>
    <dgm:cxn modelId="{62A13A40-B4FD-4224-931B-2080A43145E0}" type="presOf" srcId="{84DA4999-ECC7-4C33-B3EA-09D95467E142}" destId="{251C56C2-F264-4F43-AF95-569FA51BCBE5}" srcOrd="0" destOrd="0" presId="urn:microsoft.com/office/officeart/2018/2/layout/IconVerticalSolidList"/>
    <dgm:cxn modelId="{B5DD6966-1202-40D6-8951-30EBBD4F5B88}" type="presOf" srcId="{7282AF3A-A01C-410B-A3C3-6F1917B8FF44}" destId="{CA85290D-7583-4208-8A3B-2200A8FA8A42}" srcOrd="0" destOrd="0" presId="urn:microsoft.com/office/officeart/2018/2/layout/IconVerticalSolidList"/>
    <dgm:cxn modelId="{D4C46D54-269B-4A65-8872-4C5375A219AD}" srcId="{7282AF3A-A01C-410B-A3C3-6F1917B8FF44}" destId="{8EE5F559-458C-4F23-9B21-814B1B83D69D}" srcOrd="3" destOrd="0" parTransId="{DDC0D315-E8F5-4153-B5A4-F7A7384ACDF4}" sibTransId="{6E53E979-5457-4B67-8E05-453FA9BBC1F4}"/>
    <dgm:cxn modelId="{F3C3A486-6B53-4E92-8497-F4A07C2C140D}" type="presOf" srcId="{8EE5F559-458C-4F23-9B21-814B1B83D69D}" destId="{6BC55CC1-1013-4FD3-A5B3-587B5B576BE5}" srcOrd="0" destOrd="0" presId="urn:microsoft.com/office/officeart/2018/2/layout/IconVerticalSolidList"/>
    <dgm:cxn modelId="{15B5AD8A-45BF-41F3-B5BF-35F56876388C}" srcId="{7282AF3A-A01C-410B-A3C3-6F1917B8FF44}" destId="{84DA4999-ECC7-4C33-B3EA-09D95467E142}" srcOrd="2" destOrd="0" parTransId="{EBBCA363-41DA-43FC-832F-5D68314A666B}" sibTransId="{41E37D76-D2B3-48AD-80DA-046459CA0820}"/>
    <dgm:cxn modelId="{01D8958B-20C7-4004-9ECB-E9927EE774D5}" srcId="{7282AF3A-A01C-410B-A3C3-6F1917B8FF44}" destId="{F857AC80-E1D8-4CEC-AB11-14D939A57973}" srcOrd="0" destOrd="0" parTransId="{874557E1-2AA1-4F73-8CE5-91F6A0BDC420}" sibTransId="{9C718FC8-0FD3-46C0-9CE7-4BBCECC8917A}"/>
    <dgm:cxn modelId="{EC4FB4F3-B991-4516-A6FA-8E0474D14EE4}" type="presOf" srcId="{F857AC80-E1D8-4CEC-AB11-14D939A57973}" destId="{C366A8E1-D32A-41C6-AB97-6E08E6CA3ACA}" srcOrd="0" destOrd="0" presId="urn:microsoft.com/office/officeart/2018/2/layout/IconVerticalSolidList"/>
    <dgm:cxn modelId="{4642FCFA-DAC7-47B2-824C-5D92D79D87C2}" type="presOf" srcId="{24190004-DCE4-458B-B586-525F42A82EFB}" destId="{2DA30CDA-B3EB-4019-A07B-04B6E3EBBE23}" srcOrd="0" destOrd="0" presId="urn:microsoft.com/office/officeart/2018/2/layout/IconVerticalSolidList"/>
    <dgm:cxn modelId="{495176FC-CF8F-4647-91DC-BE3A012926AC}" srcId="{7282AF3A-A01C-410B-A3C3-6F1917B8FF44}" destId="{24190004-DCE4-458B-B586-525F42A82EFB}" srcOrd="1" destOrd="0" parTransId="{074008EB-330A-4765-A33A-A15EC4114868}" sibTransId="{ED71FAD8-EB4F-4A3D-A8C7-4881973CA679}"/>
    <dgm:cxn modelId="{30AD4379-68D2-4578-BE54-86019B683650}" type="presParOf" srcId="{CA85290D-7583-4208-8A3B-2200A8FA8A42}" destId="{B6FA1145-5549-40F1-9EE2-56C4DF306635}" srcOrd="0" destOrd="0" presId="urn:microsoft.com/office/officeart/2018/2/layout/IconVerticalSolidList"/>
    <dgm:cxn modelId="{22105648-4F00-48FA-B8A6-FB36735A9672}" type="presParOf" srcId="{B6FA1145-5549-40F1-9EE2-56C4DF306635}" destId="{F96BD40D-FB79-46F0-8050-BBCB9FD26952}" srcOrd="0" destOrd="0" presId="urn:microsoft.com/office/officeart/2018/2/layout/IconVerticalSolidList"/>
    <dgm:cxn modelId="{2702D5A0-72B1-4C7D-BC3C-6F047C83F45A}" type="presParOf" srcId="{B6FA1145-5549-40F1-9EE2-56C4DF306635}" destId="{292A611E-908C-4B7C-BE2A-5A6243204480}" srcOrd="1" destOrd="0" presId="urn:microsoft.com/office/officeart/2018/2/layout/IconVerticalSolidList"/>
    <dgm:cxn modelId="{73116FE4-8A01-439A-821B-9B6AF11213E0}" type="presParOf" srcId="{B6FA1145-5549-40F1-9EE2-56C4DF306635}" destId="{6AB9873E-E47C-482F-BD74-C86C2BCCC880}" srcOrd="2" destOrd="0" presId="urn:microsoft.com/office/officeart/2018/2/layout/IconVerticalSolidList"/>
    <dgm:cxn modelId="{DAC01331-4DB8-4804-9FB6-375D40580826}" type="presParOf" srcId="{B6FA1145-5549-40F1-9EE2-56C4DF306635}" destId="{C366A8E1-D32A-41C6-AB97-6E08E6CA3ACA}" srcOrd="3" destOrd="0" presId="urn:microsoft.com/office/officeart/2018/2/layout/IconVerticalSolidList"/>
    <dgm:cxn modelId="{1D729604-39C5-442B-BA3D-804D2E79149C}" type="presParOf" srcId="{CA85290D-7583-4208-8A3B-2200A8FA8A42}" destId="{40C94A33-F9BA-4889-AC8C-5761EA3AC49A}" srcOrd="1" destOrd="0" presId="urn:microsoft.com/office/officeart/2018/2/layout/IconVerticalSolidList"/>
    <dgm:cxn modelId="{951DA4AF-1A5F-4142-B24D-AFD13BEF6AA0}" type="presParOf" srcId="{CA85290D-7583-4208-8A3B-2200A8FA8A42}" destId="{A48FF287-AA39-43E6-8A86-7DF184D68A90}" srcOrd="2" destOrd="0" presId="urn:microsoft.com/office/officeart/2018/2/layout/IconVerticalSolidList"/>
    <dgm:cxn modelId="{EF0EF083-A2CF-4F35-982E-B3E2F01CBB97}" type="presParOf" srcId="{A48FF287-AA39-43E6-8A86-7DF184D68A90}" destId="{382DD44F-DFE1-452C-8427-6C1D915AA436}" srcOrd="0" destOrd="0" presId="urn:microsoft.com/office/officeart/2018/2/layout/IconVerticalSolidList"/>
    <dgm:cxn modelId="{B27D1EB9-936E-4242-A4ED-CCAF012B7810}" type="presParOf" srcId="{A48FF287-AA39-43E6-8A86-7DF184D68A90}" destId="{78F0E4AC-125C-4BFD-8C81-9CA984EE4695}" srcOrd="1" destOrd="0" presId="urn:microsoft.com/office/officeart/2018/2/layout/IconVerticalSolidList"/>
    <dgm:cxn modelId="{54356DCE-4EC9-407A-9E50-DF9BB5A3802F}" type="presParOf" srcId="{A48FF287-AA39-43E6-8A86-7DF184D68A90}" destId="{A3C61B5B-DBED-4391-9732-6B332C530A05}" srcOrd="2" destOrd="0" presId="urn:microsoft.com/office/officeart/2018/2/layout/IconVerticalSolidList"/>
    <dgm:cxn modelId="{BFBBDF2B-9B94-444C-8BC0-A28CE8EDD07C}" type="presParOf" srcId="{A48FF287-AA39-43E6-8A86-7DF184D68A90}" destId="{2DA30CDA-B3EB-4019-A07B-04B6E3EBBE23}" srcOrd="3" destOrd="0" presId="urn:microsoft.com/office/officeart/2018/2/layout/IconVerticalSolidList"/>
    <dgm:cxn modelId="{D758006E-E47D-45CC-97EB-EAAD4AE9613E}" type="presParOf" srcId="{CA85290D-7583-4208-8A3B-2200A8FA8A42}" destId="{D0DBAB78-1D57-4F16-A46D-18289E7FF478}" srcOrd="3" destOrd="0" presId="urn:microsoft.com/office/officeart/2018/2/layout/IconVerticalSolidList"/>
    <dgm:cxn modelId="{40609E0C-786A-401A-8306-954227E1E846}" type="presParOf" srcId="{CA85290D-7583-4208-8A3B-2200A8FA8A42}" destId="{6651BE0B-85A1-47AB-94CB-957B566C0729}" srcOrd="4" destOrd="0" presId="urn:microsoft.com/office/officeart/2018/2/layout/IconVerticalSolidList"/>
    <dgm:cxn modelId="{3CBD7227-00C4-44B0-A01B-3CE1E6215680}" type="presParOf" srcId="{6651BE0B-85A1-47AB-94CB-957B566C0729}" destId="{7767708B-FC9A-4031-9705-98AF151517B1}" srcOrd="0" destOrd="0" presId="urn:microsoft.com/office/officeart/2018/2/layout/IconVerticalSolidList"/>
    <dgm:cxn modelId="{4DA854C9-EC4F-497C-A876-35A80CCFDABB}" type="presParOf" srcId="{6651BE0B-85A1-47AB-94CB-957B566C0729}" destId="{1910AF9D-0DB3-4245-BD2D-99F7D1E23AD6}" srcOrd="1" destOrd="0" presId="urn:microsoft.com/office/officeart/2018/2/layout/IconVerticalSolidList"/>
    <dgm:cxn modelId="{2D5FEC00-6205-4A7B-A987-CCE62D214BC7}" type="presParOf" srcId="{6651BE0B-85A1-47AB-94CB-957B566C0729}" destId="{264D3E38-5CCF-435D-853B-D9EA8A25879D}" srcOrd="2" destOrd="0" presId="urn:microsoft.com/office/officeart/2018/2/layout/IconVerticalSolidList"/>
    <dgm:cxn modelId="{DFE250B0-E43A-4C2C-8EFF-3C292020763E}" type="presParOf" srcId="{6651BE0B-85A1-47AB-94CB-957B566C0729}" destId="{251C56C2-F264-4F43-AF95-569FA51BCBE5}" srcOrd="3" destOrd="0" presId="urn:microsoft.com/office/officeart/2018/2/layout/IconVerticalSolidList"/>
    <dgm:cxn modelId="{4AC433C2-90BE-4707-8B25-BC351342007E}" type="presParOf" srcId="{CA85290D-7583-4208-8A3B-2200A8FA8A42}" destId="{A02E0E7F-9391-4E39-89E0-0AB1CC4E20FE}" srcOrd="5" destOrd="0" presId="urn:microsoft.com/office/officeart/2018/2/layout/IconVerticalSolidList"/>
    <dgm:cxn modelId="{18B31FD9-956E-41EA-9BED-12F1FE54CBF0}" type="presParOf" srcId="{CA85290D-7583-4208-8A3B-2200A8FA8A42}" destId="{A7DB258C-0A97-4C88-8923-42320716DE04}" srcOrd="6" destOrd="0" presId="urn:microsoft.com/office/officeart/2018/2/layout/IconVerticalSolidList"/>
    <dgm:cxn modelId="{812F7999-81F6-4419-B50D-53C4D67C597B}" type="presParOf" srcId="{A7DB258C-0A97-4C88-8923-42320716DE04}" destId="{D835DDB5-002F-488B-9EC4-68837C513839}" srcOrd="0" destOrd="0" presId="urn:microsoft.com/office/officeart/2018/2/layout/IconVerticalSolidList"/>
    <dgm:cxn modelId="{2F17977B-F339-46FC-9C67-96FE33462BCE}" type="presParOf" srcId="{A7DB258C-0A97-4C88-8923-42320716DE04}" destId="{448068AB-EA21-4B07-BE94-B21FC9E6F7E7}" srcOrd="1" destOrd="0" presId="urn:microsoft.com/office/officeart/2018/2/layout/IconVerticalSolidList"/>
    <dgm:cxn modelId="{293387B7-9840-4A9B-B921-F1C5CEE66D25}" type="presParOf" srcId="{A7DB258C-0A97-4C88-8923-42320716DE04}" destId="{AB0F7B3E-5E49-46E2-80E3-C1C9B08982AA}" srcOrd="2" destOrd="0" presId="urn:microsoft.com/office/officeart/2018/2/layout/IconVerticalSolidList"/>
    <dgm:cxn modelId="{041FC733-1C58-4EFD-8A20-7D386F88C049}" type="presParOf" srcId="{A7DB258C-0A97-4C88-8923-42320716DE04}" destId="{6BC55CC1-1013-4FD3-A5B3-587B5B576BE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318BAF-C0D2-4330-9870-824A4F5C0BA6}"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CA794D6C-E2A1-48C3-B6F2-A0B1D581C5A2}">
      <dgm:prSet/>
      <dgm:spPr/>
      <dgm:t>
        <a:bodyPr/>
        <a:lstStyle/>
        <a:p>
          <a:r>
            <a:rPr lang="en-US"/>
            <a:t>Define customer-based brand equity </a:t>
          </a:r>
        </a:p>
      </dgm:t>
    </dgm:pt>
    <dgm:pt modelId="{6C431C42-20D8-45CD-8C7B-040E0CAB84D5}" type="parTrans" cxnId="{0393B452-9794-46E3-8BA2-DAE8F45D3D72}">
      <dgm:prSet/>
      <dgm:spPr/>
      <dgm:t>
        <a:bodyPr/>
        <a:lstStyle/>
        <a:p>
          <a:endParaRPr lang="en-US"/>
        </a:p>
      </dgm:t>
    </dgm:pt>
    <dgm:pt modelId="{D4F5B529-0083-410F-912B-5B3A991F48AD}" type="sibTrans" cxnId="{0393B452-9794-46E3-8BA2-DAE8F45D3D72}">
      <dgm:prSet phldrT="01" phldr="0"/>
      <dgm:spPr/>
      <dgm:t>
        <a:bodyPr/>
        <a:lstStyle/>
        <a:p>
          <a:r>
            <a:rPr lang="en-US"/>
            <a:t>01</a:t>
          </a:r>
        </a:p>
      </dgm:t>
    </dgm:pt>
    <dgm:pt modelId="{0F4DAE96-CC9A-4EA1-ACC6-BC1BD691307B}">
      <dgm:prSet/>
      <dgm:spPr/>
      <dgm:t>
        <a:bodyPr/>
        <a:lstStyle/>
        <a:p>
          <a:r>
            <a:rPr lang="en-US"/>
            <a:t>Outline the sources and outcomes of customer-based brand equity</a:t>
          </a:r>
        </a:p>
      </dgm:t>
    </dgm:pt>
    <dgm:pt modelId="{BAC32361-AFD4-4E67-BC80-F57A42D21D51}" type="parTrans" cxnId="{539EB3B1-D652-4875-AFDA-3B14A089238E}">
      <dgm:prSet/>
      <dgm:spPr/>
      <dgm:t>
        <a:bodyPr/>
        <a:lstStyle/>
        <a:p>
          <a:endParaRPr lang="en-US"/>
        </a:p>
      </dgm:t>
    </dgm:pt>
    <dgm:pt modelId="{C51897B3-6D1B-4B4A-B957-141DA4F98BF5}" type="sibTrans" cxnId="{539EB3B1-D652-4875-AFDA-3B14A089238E}">
      <dgm:prSet phldrT="02" phldr="0"/>
      <dgm:spPr/>
      <dgm:t>
        <a:bodyPr/>
        <a:lstStyle/>
        <a:p>
          <a:r>
            <a:rPr lang="en-US"/>
            <a:t>02</a:t>
          </a:r>
        </a:p>
      </dgm:t>
    </dgm:pt>
    <dgm:pt modelId="{E6AA8458-5543-4DFE-968F-397B2E3452AB}">
      <dgm:prSet/>
      <dgm:spPr/>
      <dgm:t>
        <a:bodyPr/>
        <a:lstStyle/>
        <a:p>
          <a:r>
            <a:rPr lang="en-US"/>
            <a:t>Identify the four components of brand positioning </a:t>
          </a:r>
        </a:p>
      </dgm:t>
    </dgm:pt>
    <dgm:pt modelId="{093143EB-B89D-4427-8697-272268AA087D}" type="parTrans" cxnId="{AACA5B55-0F32-4AF6-9841-3A10D8098864}">
      <dgm:prSet/>
      <dgm:spPr/>
      <dgm:t>
        <a:bodyPr/>
        <a:lstStyle/>
        <a:p>
          <a:endParaRPr lang="en-US"/>
        </a:p>
      </dgm:t>
    </dgm:pt>
    <dgm:pt modelId="{71DFF4B5-1B81-4526-80FA-8CF3C823FAC2}" type="sibTrans" cxnId="{AACA5B55-0F32-4AF6-9841-3A10D8098864}">
      <dgm:prSet phldrT="03" phldr="0"/>
      <dgm:spPr/>
      <dgm:t>
        <a:bodyPr/>
        <a:lstStyle/>
        <a:p>
          <a:r>
            <a:rPr lang="en-US"/>
            <a:t>03</a:t>
          </a:r>
        </a:p>
      </dgm:t>
    </dgm:pt>
    <dgm:pt modelId="{C61F885B-64D3-42C9-9BA1-9C8F572D97A8}">
      <dgm:prSet/>
      <dgm:spPr/>
      <dgm:t>
        <a:bodyPr/>
        <a:lstStyle/>
        <a:p>
          <a:r>
            <a:rPr lang="en-US"/>
            <a:t>Describe the guildlines in developing a good brand positioning </a:t>
          </a:r>
        </a:p>
      </dgm:t>
    </dgm:pt>
    <dgm:pt modelId="{8AD44AC8-B4A2-418A-B4B2-CEEBD2D2E9E7}" type="parTrans" cxnId="{FFE14680-1B18-4744-BA10-C4F39080BC6B}">
      <dgm:prSet/>
      <dgm:spPr/>
      <dgm:t>
        <a:bodyPr/>
        <a:lstStyle/>
        <a:p>
          <a:endParaRPr lang="en-US"/>
        </a:p>
      </dgm:t>
    </dgm:pt>
    <dgm:pt modelId="{B81913E3-B14A-4EF4-A8EA-0416BE77C37F}" type="sibTrans" cxnId="{FFE14680-1B18-4744-BA10-C4F39080BC6B}">
      <dgm:prSet phldrT="04" phldr="0"/>
      <dgm:spPr/>
      <dgm:t>
        <a:bodyPr/>
        <a:lstStyle/>
        <a:p>
          <a:r>
            <a:rPr lang="en-US"/>
            <a:t>04</a:t>
          </a:r>
        </a:p>
      </dgm:t>
    </dgm:pt>
    <dgm:pt modelId="{343C0E9C-C4CA-4AB5-AEAF-54A9ED90A6F3}">
      <dgm:prSet/>
      <dgm:spPr/>
      <dgm:t>
        <a:bodyPr/>
        <a:lstStyle/>
        <a:p>
          <a:r>
            <a:rPr lang="en-US"/>
            <a:t>Explain brand matras and how they should be developed</a:t>
          </a:r>
        </a:p>
      </dgm:t>
    </dgm:pt>
    <dgm:pt modelId="{7F539EAF-ADB0-4FE1-B7D3-244E2C7F2D27}" type="parTrans" cxnId="{D312B682-D018-447A-9F96-0C5C9DD3A844}">
      <dgm:prSet/>
      <dgm:spPr/>
      <dgm:t>
        <a:bodyPr/>
        <a:lstStyle/>
        <a:p>
          <a:endParaRPr lang="en-US"/>
        </a:p>
      </dgm:t>
    </dgm:pt>
    <dgm:pt modelId="{57AFE0AB-2FB6-40A9-ADF7-269EB06F81A1}" type="sibTrans" cxnId="{D312B682-D018-447A-9F96-0C5C9DD3A844}">
      <dgm:prSet phldrT="05" phldr="0"/>
      <dgm:spPr/>
      <dgm:t>
        <a:bodyPr/>
        <a:lstStyle/>
        <a:p>
          <a:r>
            <a:rPr lang="en-US"/>
            <a:t>05</a:t>
          </a:r>
        </a:p>
      </dgm:t>
    </dgm:pt>
    <dgm:pt modelId="{B53EED24-04F3-49B5-8E82-BE13F22FB9B4}" type="pres">
      <dgm:prSet presAssocID="{E0318BAF-C0D2-4330-9870-824A4F5C0BA6}" presName="Name0" presStyleCnt="0">
        <dgm:presLayoutVars>
          <dgm:animLvl val="lvl"/>
          <dgm:resizeHandles val="exact"/>
        </dgm:presLayoutVars>
      </dgm:prSet>
      <dgm:spPr/>
    </dgm:pt>
    <dgm:pt modelId="{0C5535A6-07BA-4E8E-8FB0-CA3A74BB1A48}" type="pres">
      <dgm:prSet presAssocID="{CA794D6C-E2A1-48C3-B6F2-A0B1D581C5A2}" presName="compositeNode" presStyleCnt="0">
        <dgm:presLayoutVars>
          <dgm:bulletEnabled val="1"/>
        </dgm:presLayoutVars>
      </dgm:prSet>
      <dgm:spPr/>
    </dgm:pt>
    <dgm:pt modelId="{82112AAE-22E6-400F-BC7A-9E63A6B1DA74}" type="pres">
      <dgm:prSet presAssocID="{CA794D6C-E2A1-48C3-B6F2-A0B1D581C5A2}" presName="bgRect" presStyleLbl="bgAccFollowNode1" presStyleIdx="0" presStyleCnt="5"/>
      <dgm:spPr/>
    </dgm:pt>
    <dgm:pt modelId="{1B637990-683D-460B-B06D-F873A7378161}" type="pres">
      <dgm:prSet presAssocID="{D4F5B529-0083-410F-912B-5B3A991F48AD}" presName="sibTransNodeCircle" presStyleLbl="alignNode1" presStyleIdx="0" presStyleCnt="10">
        <dgm:presLayoutVars>
          <dgm:chMax val="0"/>
          <dgm:bulletEnabled/>
        </dgm:presLayoutVars>
      </dgm:prSet>
      <dgm:spPr/>
    </dgm:pt>
    <dgm:pt modelId="{6259C85C-706D-452C-9146-10AEBFAFAD36}" type="pres">
      <dgm:prSet presAssocID="{CA794D6C-E2A1-48C3-B6F2-A0B1D581C5A2}" presName="bottomLine" presStyleLbl="alignNode1" presStyleIdx="1" presStyleCnt="10">
        <dgm:presLayoutVars/>
      </dgm:prSet>
      <dgm:spPr/>
    </dgm:pt>
    <dgm:pt modelId="{94105F65-454C-42E8-8455-916078B60C9D}" type="pres">
      <dgm:prSet presAssocID="{CA794D6C-E2A1-48C3-B6F2-A0B1D581C5A2}" presName="nodeText" presStyleLbl="bgAccFollowNode1" presStyleIdx="0" presStyleCnt="5">
        <dgm:presLayoutVars>
          <dgm:bulletEnabled val="1"/>
        </dgm:presLayoutVars>
      </dgm:prSet>
      <dgm:spPr/>
    </dgm:pt>
    <dgm:pt modelId="{436263A9-27E7-4602-BCF3-72C55C5414F9}" type="pres">
      <dgm:prSet presAssocID="{D4F5B529-0083-410F-912B-5B3A991F48AD}" presName="sibTrans" presStyleCnt="0"/>
      <dgm:spPr/>
    </dgm:pt>
    <dgm:pt modelId="{2CFB55EE-5B02-4DBD-9923-8950AC7173BE}" type="pres">
      <dgm:prSet presAssocID="{0F4DAE96-CC9A-4EA1-ACC6-BC1BD691307B}" presName="compositeNode" presStyleCnt="0">
        <dgm:presLayoutVars>
          <dgm:bulletEnabled val="1"/>
        </dgm:presLayoutVars>
      </dgm:prSet>
      <dgm:spPr/>
    </dgm:pt>
    <dgm:pt modelId="{D88BBE7E-82C1-4C9E-BFF8-50ED27B3AB71}" type="pres">
      <dgm:prSet presAssocID="{0F4DAE96-CC9A-4EA1-ACC6-BC1BD691307B}" presName="bgRect" presStyleLbl="bgAccFollowNode1" presStyleIdx="1" presStyleCnt="5"/>
      <dgm:spPr/>
    </dgm:pt>
    <dgm:pt modelId="{FC380DE7-09F9-445F-AD5D-089285590DCF}" type="pres">
      <dgm:prSet presAssocID="{C51897B3-6D1B-4B4A-B957-141DA4F98BF5}" presName="sibTransNodeCircle" presStyleLbl="alignNode1" presStyleIdx="2" presStyleCnt="10">
        <dgm:presLayoutVars>
          <dgm:chMax val="0"/>
          <dgm:bulletEnabled/>
        </dgm:presLayoutVars>
      </dgm:prSet>
      <dgm:spPr/>
    </dgm:pt>
    <dgm:pt modelId="{75D30A8E-63B6-4C7A-9564-7A315D2B0C44}" type="pres">
      <dgm:prSet presAssocID="{0F4DAE96-CC9A-4EA1-ACC6-BC1BD691307B}" presName="bottomLine" presStyleLbl="alignNode1" presStyleIdx="3" presStyleCnt="10">
        <dgm:presLayoutVars/>
      </dgm:prSet>
      <dgm:spPr/>
    </dgm:pt>
    <dgm:pt modelId="{36A40926-360D-4116-ACA0-907A08D535C7}" type="pres">
      <dgm:prSet presAssocID="{0F4DAE96-CC9A-4EA1-ACC6-BC1BD691307B}" presName="nodeText" presStyleLbl="bgAccFollowNode1" presStyleIdx="1" presStyleCnt="5">
        <dgm:presLayoutVars>
          <dgm:bulletEnabled val="1"/>
        </dgm:presLayoutVars>
      </dgm:prSet>
      <dgm:spPr/>
    </dgm:pt>
    <dgm:pt modelId="{6867A82C-D7D2-46E1-B51D-0AAD8396691F}" type="pres">
      <dgm:prSet presAssocID="{C51897B3-6D1B-4B4A-B957-141DA4F98BF5}" presName="sibTrans" presStyleCnt="0"/>
      <dgm:spPr/>
    </dgm:pt>
    <dgm:pt modelId="{6738FECB-43CA-4CE4-9E5F-C824AB21BCB6}" type="pres">
      <dgm:prSet presAssocID="{E6AA8458-5543-4DFE-968F-397B2E3452AB}" presName="compositeNode" presStyleCnt="0">
        <dgm:presLayoutVars>
          <dgm:bulletEnabled val="1"/>
        </dgm:presLayoutVars>
      </dgm:prSet>
      <dgm:spPr/>
    </dgm:pt>
    <dgm:pt modelId="{7E26377B-F337-4673-9BB6-01746A5BE6C2}" type="pres">
      <dgm:prSet presAssocID="{E6AA8458-5543-4DFE-968F-397B2E3452AB}" presName="bgRect" presStyleLbl="bgAccFollowNode1" presStyleIdx="2" presStyleCnt="5"/>
      <dgm:spPr/>
    </dgm:pt>
    <dgm:pt modelId="{279E2729-6ED0-4EA2-870F-06C37376D9A1}" type="pres">
      <dgm:prSet presAssocID="{71DFF4B5-1B81-4526-80FA-8CF3C823FAC2}" presName="sibTransNodeCircle" presStyleLbl="alignNode1" presStyleIdx="4" presStyleCnt="10">
        <dgm:presLayoutVars>
          <dgm:chMax val="0"/>
          <dgm:bulletEnabled/>
        </dgm:presLayoutVars>
      </dgm:prSet>
      <dgm:spPr/>
    </dgm:pt>
    <dgm:pt modelId="{9440A748-44AE-4A66-BD7E-FB7875A3D83B}" type="pres">
      <dgm:prSet presAssocID="{E6AA8458-5543-4DFE-968F-397B2E3452AB}" presName="bottomLine" presStyleLbl="alignNode1" presStyleIdx="5" presStyleCnt="10">
        <dgm:presLayoutVars/>
      </dgm:prSet>
      <dgm:spPr/>
    </dgm:pt>
    <dgm:pt modelId="{F36AB8ED-0BCF-471A-996B-00644E75C847}" type="pres">
      <dgm:prSet presAssocID="{E6AA8458-5543-4DFE-968F-397B2E3452AB}" presName="nodeText" presStyleLbl="bgAccFollowNode1" presStyleIdx="2" presStyleCnt="5">
        <dgm:presLayoutVars>
          <dgm:bulletEnabled val="1"/>
        </dgm:presLayoutVars>
      </dgm:prSet>
      <dgm:spPr/>
    </dgm:pt>
    <dgm:pt modelId="{C1CC9209-4417-4EED-8607-5E4458FED611}" type="pres">
      <dgm:prSet presAssocID="{71DFF4B5-1B81-4526-80FA-8CF3C823FAC2}" presName="sibTrans" presStyleCnt="0"/>
      <dgm:spPr/>
    </dgm:pt>
    <dgm:pt modelId="{C59B4E6C-DA1E-4275-B96C-7A78D7D5A7C9}" type="pres">
      <dgm:prSet presAssocID="{C61F885B-64D3-42C9-9BA1-9C8F572D97A8}" presName="compositeNode" presStyleCnt="0">
        <dgm:presLayoutVars>
          <dgm:bulletEnabled val="1"/>
        </dgm:presLayoutVars>
      </dgm:prSet>
      <dgm:spPr/>
    </dgm:pt>
    <dgm:pt modelId="{12A0DD49-68BF-4904-967F-3C2B9485E0AD}" type="pres">
      <dgm:prSet presAssocID="{C61F885B-64D3-42C9-9BA1-9C8F572D97A8}" presName="bgRect" presStyleLbl="bgAccFollowNode1" presStyleIdx="3" presStyleCnt="5"/>
      <dgm:spPr/>
    </dgm:pt>
    <dgm:pt modelId="{DA2EC7A4-7B93-4C94-8F39-4FC45F924191}" type="pres">
      <dgm:prSet presAssocID="{B81913E3-B14A-4EF4-A8EA-0416BE77C37F}" presName="sibTransNodeCircle" presStyleLbl="alignNode1" presStyleIdx="6" presStyleCnt="10">
        <dgm:presLayoutVars>
          <dgm:chMax val="0"/>
          <dgm:bulletEnabled/>
        </dgm:presLayoutVars>
      </dgm:prSet>
      <dgm:spPr/>
    </dgm:pt>
    <dgm:pt modelId="{E625DF8A-9128-4F44-8575-A524935C2821}" type="pres">
      <dgm:prSet presAssocID="{C61F885B-64D3-42C9-9BA1-9C8F572D97A8}" presName="bottomLine" presStyleLbl="alignNode1" presStyleIdx="7" presStyleCnt="10">
        <dgm:presLayoutVars/>
      </dgm:prSet>
      <dgm:spPr/>
    </dgm:pt>
    <dgm:pt modelId="{038EC571-2585-419A-92BE-A16ABBE4901A}" type="pres">
      <dgm:prSet presAssocID="{C61F885B-64D3-42C9-9BA1-9C8F572D97A8}" presName="nodeText" presStyleLbl="bgAccFollowNode1" presStyleIdx="3" presStyleCnt="5">
        <dgm:presLayoutVars>
          <dgm:bulletEnabled val="1"/>
        </dgm:presLayoutVars>
      </dgm:prSet>
      <dgm:spPr/>
    </dgm:pt>
    <dgm:pt modelId="{297AF4A9-369C-4A6F-AF85-C0CF4D9D4F02}" type="pres">
      <dgm:prSet presAssocID="{B81913E3-B14A-4EF4-A8EA-0416BE77C37F}" presName="sibTrans" presStyleCnt="0"/>
      <dgm:spPr/>
    </dgm:pt>
    <dgm:pt modelId="{47D285CC-8AFB-491C-AC0E-26DDE407EF6A}" type="pres">
      <dgm:prSet presAssocID="{343C0E9C-C4CA-4AB5-AEAF-54A9ED90A6F3}" presName="compositeNode" presStyleCnt="0">
        <dgm:presLayoutVars>
          <dgm:bulletEnabled val="1"/>
        </dgm:presLayoutVars>
      </dgm:prSet>
      <dgm:spPr/>
    </dgm:pt>
    <dgm:pt modelId="{EC125696-7245-4E83-B708-72BB80E727E6}" type="pres">
      <dgm:prSet presAssocID="{343C0E9C-C4CA-4AB5-AEAF-54A9ED90A6F3}" presName="bgRect" presStyleLbl="bgAccFollowNode1" presStyleIdx="4" presStyleCnt="5"/>
      <dgm:spPr/>
    </dgm:pt>
    <dgm:pt modelId="{7AB75359-699F-4BF9-AAF9-6527D6DC6B83}" type="pres">
      <dgm:prSet presAssocID="{57AFE0AB-2FB6-40A9-ADF7-269EB06F81A1}" presName="sibTransNodeCircle" presStyleLbl="alignNode1" presStyleIdx="8" presStyleCnt="10">
        <dgm:presLayoutVars>
          <dgm:chMax val="0"/>
          <dgm:bulletEnabled/>
        </dgm:presLayoutVars>
      </dgm:prSet>
      <dgm:spPr/>
    </dgm:pt>
    <dgm:pt modelId="{10AF0EFB-199B-46FD-B1E2-67A7F0AB5F5B}" type="pres">
      <dgm:prSet presAssocID="{343C0E9C-C4CA-4AB5-AEAF-54A9ED90A6F3}" presName="bottomLine" presStyleLbl="alignNode1" presStyleIdx="9" presStyleCnt="10">
        <dgm:presLayoutVars/>
      </dgm:prSet>
      <dgm:spPr/>
    </dgm:pt>
    <dgm:pt modelId="{729B8E04-6A84-4B16-8370-FFF34851441E}" type="pres">
      <dgm:prSet presAssocID="{343C0E9C-C4CA-4AB5-AEAF-54A9ED90A6F3}" presName="nodeText" presStyleLbl="bgAccFollowNode1" presStyleIdx="4" presStyleCnt="5">
        <dgm:presLayoutVars>
          <dgm:bulletEnabled val="1"/>
        </dgm:presLayoutVars>
      </dgm:prSet>
      <dgm:spPr/>
    </dgm:pt>
  </dgm:ptLst>
  <dgm:cxnLst>
    <dgm:cxn modelId="{8298A414-80B1-45E0-B4D1-5A5630A38578}" type="presOf" srcId="{C61F885B-64D3-42C9-9BA1-9C8F572D97A8}" destId="{038EC571-2585-419A-92BE-A16ABBE4901A}" srcOrd="1" destOrd="0" presId="urn:microsoft.com/office/officeart/2016/7/layout/BasicLinearProcessNumbered"/>
    <dgm:cxn modelId="{A172235B-E073-4818-9E94-A3D7C21A8C46}" type="presOf" srcId="{CA794D6C-E2A1-48C3-B6F2-A0B1D581C5A2}" destId="{94105F65-454C-42E8-8455-916078B60C9D}" srcOrd="1" destOrd="0" presId="urn:microsoft.com/office/officeart/2016/7/layout/BasicLinearProcessNumbered"/>
    <dgm:cxn modelId="{BC75AC45-534E-4F1E-A549-435E848AF17A}" type="presOf" srcId="{C51897B3-6D1B-4B4A-B957-141DA4F98BF5}" destId="{FC380DE7-09F9-445F-AD5D-089285590DCF}" srcOrd="0" destOrd="0" presId="urn:microsoft.com/office/officeart/2016/7/layout/BasicLinearProcessNumbered"/>
    <dgm:cxn modelId="{EFFBAE4B-8BFD-4057-AA7B-AB99D572940F}" type="presOf" srcId="{0F4DAE96-CC9A-4EA1-ACC6-BC1BD691307B}" destId="{36A40926-360D-4116-ACA0-907A08D535C7}" srcOrd="1" destOrd="0" presId="urn:microsoft.com/office/officeart/2016/7/layout/BasicLinearProcessNumbered"/>
    <dgm:cxn modelId="{29ACDA4E-D187-45D7-A3D1-674C88BBC493}" type="presOf" srcId="{71DFF4B5-1B81-4526-80FA-8CF3C823FAC2}" destId="{279E2729-6ED0-4EA2-870F-06C37376D9A1}" srcOrd="0" destOrd="0" presId="urn:microsoft.com/office/officeart/2016/7/layout/BasicLinearProcessNumbered"/>
    <dgm:cxn modelId="{0393B452-9794-46E3-8BA2-DAE8F45D3D72}" srcId="{E0318BAF-C0D2-4330-9870-824A4F5C0BA6}" destId="{CA794D6C-E2A1-48C3-B6F2-A0B1D581C5A2}" srcOrd="0" destOrd="0" parTransId="{6C431C42-20D8-45CD-8C7B-040E0CAB84D5}" sibTransId="{D4F5B529-0083-410F-912B-5B3A991F48AD}"/>
    <dgm:cxn modelId="{AACA5B55-0F32-4AF6-9841-3A10D8098864}" srcId="{E0318BAF-C0D2-4330-9870-824A4F5C0BA6}" destId="{E6AA8458-5543-4DFE-968F-397B2E3452AB}" srcOrd="2" destOrd="0" parTransId="{093143EB-B89D-4427-8697-272268AA087D}" sibTransId="{71DFF4B5-1B81-4526-80FA-8CF3C823FAC2}"/>
    <dgm:cxn modelId="{FFE14680-1B18-4744-BA10-C4F39080BC6B}" srcId="{E0318BAF-C0D2-4330-9870-824A4F5C0BA6}" destId="{C61F885B-64D3-42C9-9BA1-9C8F572D97A8}" srcOrd="3" destOrd="0" parTransId="{8AD44AC8-B4A2-418A-B4B2-CEEBD2D2E9E7}" sibTransId="{B81913E3-B14A-4EF4-A8EA-0416BE77C37F}"/>
    <dgm:cxn modelId="{D312B682-D018-447A-9F96-0C5C9DD3A844}" srcId="{E0318BAF-C0D2-4330-9870-824A4F5C0BA6}" destId="{343C0E9C-C4CA-4AB5-AEAF-54A9ED90A6F3}" srcOrd="4" destOrd="0" parTransId="{7F539EAF-ADB0-4FE1-B7D3-244E2C7F2D27}" sibTransId="{57AFE0AB-2FB6-40A9-ADF7-269EB06F81A1}"/>
    <dgm:cxn modelId="{942B7D98-B3BA-42A1-88D8-B5087C5098FA}" type="presOf" srcId="{C61F885B-64D3-42C9-9BA1-9C8F572D97A8}" destId="{12A0DD49-68BF-4904-967F-3C2B9485E0AD}" srcOrd="0" destOrd="0" presId="urn:microsoft.com/office/officeart/2016/7/layout/BasicLinearProcessNumbered"/>
    <dgm:cxn modelId="{A2BEEEA7-4718-4863-96F4-735BBFEEBC2C}" type="presOf" srcId="{57AFE0AB-2FB6-40A9-ADF7-269EB06F81A1}" destId="{7AB75359-699F-4BF9-AAF9-6527D6DC6B83}" srcOrd="0" destOrd="0" presId="urn:microsoft.com/office/officeart/2016/7/layout/BasicLinearProcessNumbered"/>
    <dgm:cxn modelId="{539EB3B1-D652-4875-AFDA-3B14A089238E}" srcId="{E0318BAF-C0D2-4330-9870-824A4F5C0BA6}" destId="{0F4DAE96-CC9A-4EA1-ACC6-BC1BD691307B}" srcOrd="1" destOrd="0" parTransId="{BAC32361-AFD4-4E67-BC80-F57A42D21D51}" sibTransId="{C51897B3-6D1B-4B4A-B957-141DA4F98BF5}"/>
    <dgm:cxn modelId="{75D609B2-D60D-40F9-BFF7-E7ABDA70647C}" type="presOf" srcId="{0F4DAE96-CC9A-4EA1-ACC6-BC1BD691307B}" destId="{D88BBE7E-82C1-4C9E-BFF8-50ED27B3AB71}" srcOrd="0" destOrd="0" presId="urn:microsoft.com/office/officeart/2016/7/layout/BasicLinearProcessNumbered"/>
    <dgm:cxn modelId="{47EC9DB4-101C-429B-A347-FC3F7ACB289A}" type="presOf" srcId="{343C0E9C-C4CA-4AB5-AEAF-54A9ED90A6F3}" destId="{729B8E04-6A84-4B16-8370-FFF34851441E}" srcOrd="1" destOrd="0" presId="urn:microsoft.com/office/officeart/2016/7/layout/BasicLinearProcessNumbered"/>
    <dgm:cxn modelId="{636394C0-E712-4672-B45E-280AC91B7307}" type="presOf" srcId="{CA794D6C-E2A1-48C3-B6F2-A0B1D581C5A2}" destId="{82112AAE-22E6-400F-BC7A-9E63A6B1DA74}" srcOrd="0" destOrd="0" presId="urn:microsoft.com/office/officeart/2016/7/layout/BasicLinearProcessNumbered"/>
    <dgm:cxn modelId="{B245BEC5-24B0-4CCC-87E3-14C24CADB298}" type="presOf" srcId="{D4F5B529-0083-410F-912B-5B3A991F48AD}" destId="{1B637990-683D-460B-B06D-F873A7378161}" srcOrd="0" destOrd="0" presId="urn:microsoft.com/office/officeart/2016/7/layout/BasicLinearProcessNumbered"/>
    <dgm:cxn modelId="{62CDF7C9-54B1-4F57-B0B2-AE27323DC76C}" type="presOf" srcId="{343C0E9C-C4CA-4AB5-AEAF-54A9ED90A6F3}" destId="{EC125696-7245-4E83-B708-72BB80E727E6}" srcOrd="0" destOrd="0" presId="urn:microsoft.com/office/officeart/2016/7/layout/BasicLinearProcessNumbered"/>
    <dgm:cxn modelId="{154762E1-FD23-44AC-911A-7A985FE7B8AD}" type="presOf" srcId="{B81913E3-B14A-4EF4-A8EA-0416BE77C37F}" destId="{DA2EC7A4-7B93-4C94-8F39-4FC45F924191}" srcOrd="0" destOrd="0" presId="urn:microsoft.com/office/officeart/2016/7/layout/BasicLinearProcessNumbered"/>
    <dgm:cxn modelId="{6FE217E6-0B43-4231-8769-077973149C70}" type="presOf" srcId="{E6AA8458-5543-4DFE-968F-397B2E3452AB}" destId="{7E26377B-F337-4673-9BB6-01746A5BE6C2}" srcOrd="0" destOrd="0" presId="urn:microsoft.com/office/officeart/2016/7/layout/BasicLinearProcessNumbered"/>
    <dgm:cxn modelId="{DA42BAEB-BDFF-4CB1-A86D-C450F390DFDD}" type="presOf" srcId="{E0318BAF-C0D2-4330-9870-824A4F5C0BA6}" destId="{B53EED24-04F3-49B5-8E82-BE13F22FB9B4}" srcOrd="0" destOrd="0" presId="urn:microsoft.com/office/officeart/2016/7/layout/BasicLinearProcessNumbered"/>
    <dgm:cxn modelId="{521AEBEB-1733-401C-BF4B-3907FA2D80CB}" type="presOf" srcId="{E6AA8458-5543-4DFE-968F-397B2E3452AB}" destId="{F36AB8ED-0BCF-471A-996B-00644E75C847}" srcOrd="1" destOrd="0" presId="urn:microsoft.com/office/officeart/2016/7/layout/BasicLinearProcessNumbered"/>
    <dgm:cxn modelId="{32F4DC44-A93B-47E2-807C-3EF9FA4D97D7}" type="presParOf" srcId="{B53EED24-04F3-49B5-8E82-BE13F22FB9B4}" destId="{0C5535A6-07BA-4E8E-8FB0-CA3A74BB1A48}" srcOrd="0" destOrd="0" presId="urn:microsoft.com/office/officeart/2016/7/layout/BasicLinearProcessNumbered"/>
    <dgm:cxn modelId="{D5D99D9E-A2FB-46A9-A965-1D4E91F19B36}" type="presParOf" srcId="{0C5535A6-07BA-4E8E-8FB0-CA3A74BB1A48}" destId="{82112AAE-22E6-400F-BC7A-9E63A6B1DA74}" srcOrd="0" destOrd="0" presId="urn:microsoft.com/office/officeart/2016/7/layout/BasicLinearProcessNumbered"/>
    <dgm:cxn modelId="{16390AAE-107D-4949-8CF6-3C9423535005}" type="presParOf" srcId="{0C5535A6-07BA-4E8E-8FB0-CA3A74BB1A48}" destId="{1B637990-683D-460B-B06D-F873A7378161}" srcOrd="1" destOrd="0" presId="urn:microsoft.com/office/officeart/2016/7/layout/BasicLinearProcessNumbered"/>
    <dgm:cxn modelId="{AF8FAF82-A79F-4170-84B6-26345E247024}" type="presParOf" srcId="{0C5535A6-07BA-4E8E-8FB0-CA3A74BB1A48}" destId="{6259C85C-706D-452C-9146-10AEBFAFAD36}" srcOrd="2" destOrd="0" presId="urn:microsoft.com/office/officeart/2016/7/layout/BasicLinearProcessNumbered"/>
    <dgm:cxn modelId="{7971FC14-1320-4682-8EB4-C8A6AB12FE83}" type="presParOf" srcId="{0C5535A6-07BA-4E8E-8FB0-CA3A74BB1A48}" destId="{94105F65-454C-42E8-8455-916078B60C9D}" srcOrd="3" destOrd="0" presId="urn:microsoft.com/office/officeart/2016/7/layout/BasicLinearProcessNumbered"/>
    <dgm:cxn modelId="{E7822094-B04C-4886-A844-9D742F4FCCD3}" type="presParOf" srcId="{B53EED24-04F3-49B5-8E82-BE13F22FB9B4}" destId="{436263A9-27E7-4602-BCF3-72C55C5414F9}" srcOrd="1" destOrd="0" presId="urn:microsoft.com/office/officeart/2016/7/layout/BasicLinearProcessNumbered"/>
    <dgm:cxn modelId="{B2D26330-C03A-4760-ACE7-0EA6CD57AB84}" type="presParOf" srcId="{B53EED24-04F3-49B5-8E82-BE13F22FB9B4}" destId="{2CFB55EE-5B02-4DBD-9923-8950AC7173BE}" srcOrd="2" destOrd="0" presId="urn:microsoft.com/office/officeart/2016/7/layout/BasicLinearProcessNumbered"/>
    <dgm:cxn modelId="{47AE2B66-C254-4374-A321-C494E2F3F399}" type="presParOf" srcId="{2CFB55EE-5B02-4DBD-9923-8950AC7173BE}" destId="{D88BBE7E-82C1-4C9E-BFF8-50ED27B3AB71}" srcOrd="0" destOrd="0" presId="urn:microsoft.com/office/officeart/2016/7/layout/BasicLinearProcessNumbered"/>
    <dgm:cxn modelId="{5B8AA612-4062-4804-813A-3D4400F23138}" type="presParOf" srcId="{2CFB55EE-5B02-4DBD-9923-8950AC7173BE}" destId="{FC380DE7-09F9-445F-AD5D-089285590DCF}" srcOrd="1" destOrd="0" presId="urn:microsoft.com/office/officeart/2016/7/layout/BasicLinearProcessNumbered"/>
    <dgm:cxn modelId="{9272CC9E-2E44-43E3-BE71-E0534966E86D}" type="presParOf" srcId="{2CFB55EE-5B02-4DBD-9923-8950AC7173BE}" destId="{75D30A8E-63B6-4C7A-9564-7A315D2B0C44}" srcOrd="2" destOrd="0" presId="urn:microsoft.com/office/officeart/2016/7/layout/BasicLinearProcessNumbered"/>
    <dgm:cxn modelId="{D6433C57-B1EC-4A92-B8DF-07A5915C67E9}" type="presParOf" srcId="{2CFB55EE-5B02-4DBD-9923-8950AC7173BE}" destId="{36A40926-360D-4116-ACA0-907A08D535C7}" srcOrd="3" destOrd="0" presId="urn:microsoft.com/office/officeart/2016/7/layout/BasicLinearProcessNumbered"/>
    <dgm:cxn modelId="{F292009D-1AF2-47D6-975C-32C93CFA9038}" type="presParOf" srcId="{B53EED24-04F3-49B5-8E82-BE13F22FB9B4}" destId="{6867A82C-D7D2-46E1-B51D-0AAD8396691F}" srcOrd="3" destOrd="0" presId="urn:microsoft.com/office/officeart/2016/7/layout/BasicLinearProcessNumbered"/>
    <dgm:cxn modelId="{FADA356D-89F6-4080-B439-7311A370801A}" type="presParOf" srcId="{B53EED24-04F3-49B5-8E82-BE13F22FB9B4}" destId="{6738FECB-43CA-4CE4-9E5F-C824AB21BCB6}" srcOrd="4" destOrd="0" presId="urn:microsoft.com/office/officeart/2016/7/layout/BasicLinearProcessNumbered"/>
    <dgm:cxn modelId="{6B3F185A-D390-4EE4-B7AC-33CC268E9B12}" type="presParOf" srcId="{6738FECB-43CA-4CE4-9E5F-C824AB21BCB6}" destId="{7E26377B-F337-4673-9BB6-01746A5BE6C2}" srcOrd="0" destOrd="0" presId="urn:microsoft.com/office/officeart/2016/7/layout/BasicLinearProcessNumbered"/>
    <dgm:cxn modelId="{E308AB2D-2AEF-4171-822B-6416E23F306B}" type="presParOf" srcId="{6738FECB-43CA-4CE4-9E5F-C824AB21BCB6}" destId="{279E2729-6ED0-4EA2-870F-06C37376D9A1}" srcOrd="1" destOrd="0" presId="urn:microsoft.com/office/officeart/2016/7/layout/BasicLinearProcessNumbered"/>
    <dgm:cxn modelId="{A69DCB20-6405-41A7-9ED1-4E4F0AF646AE}" type="presParOf" srcId="{6738FECB-43CA-4CE4-9E5F-C824AB21BCB6}" destId="{9440A748-44AE-4A66-BD7E-FB7875A3D83B}" srcOrd="2" destOrd="0" presId="urn:microsoft.com/office/officeart/2016/7/layout/BasicLinearProcessNumbered"/>
    <dgm:cxn modelId="{87048302-276F-48B8-8805-4790234A4F63}" type="presParOf" srcId="{6738FECB-43CA-4CE4-9E5F-C824AB21BCB6}" destId="{F36AB8ED-0BCF-471A-996B-00644E75C847}" srcOrd="3" destOrd="0" presId="urn:microsoft.com/office/officeart/2016/7/layout/BasicLinearProcessNumbered"/>
    <dgm:cxn modelId="{8C60C2B8-6C93-47C2-9458-E35FDC7013ED}" type="presParOf" srcId="{B53EED24-04F3-49B5-8E82-BE13F22FB9B4}" destId="{C1CC9209-4417-4EED-8607-5E4458FED611}" srcOrd="5" destOrd="0" presId="urn:microsoft.com/office/officeart/2016/7/layout/BasicLinearProcessNumbered"/>
    <dgm:cxn modelId="{97E841F3-FB51-48AF-9F11-1F4B62CE4EEA}" type="presParOf" srcId="{B53EED24-04F3-49B5-8E82-BE13F22FB9B4}" destId="{C59B4E6C-DA1E-4275-B96C-7A78D7D5A7C9}" srcOrd="6" destOrd="0" presId="urn:microsoft.com/office/officeart/2016/7/layout/BasicLinearProcessNumbered"/>
    <dgm:cxn modelId="{BAD19C95-2009-4E38-A5D5-42A8F88B1C56}" type="presParOf" srcId="{C59B4E6C-DA1E-4275-B96C-7A78D7D5A7C9}" destId="{12A0DD49-68BF-4904-967F-3C2B9485E0AD}" srcOrd="0" destOrd="0" presId="urn:microsoft.com/office/officeart/2016/7/layout/BasicLinearProcessNumbered"/>
    <dgm:cxn modelId="{224CBE37-1AB5-4444-8B55-672025C9DBDC}" type="presParOf" srcId="{C59B4E6C-DA1E-4275-B96C-7A78D7D5A7C9}" destId="{DA2EC7A4-7B93-4C94-8F39-4FC45F924191}" srcOrd="1" destOrd="0" presId="urn:microsoft.com/office/officeart/2016/7/layout/BasicLinearProcessNumbered"/>
    <dgm:cxn modelId="{2C4783F0-4199-44C1-8810-CF2E5DEB72A3}" type="presParOf" srcId="{C59B4E6C-DA1E-4275-B96C-7A78D7D5A7C9}" destId="{E625DF8A-9128-4F44-8575-A524935C2821}" srcOrd="2" destOrd="0" presId="urn:microsoft.com/office/officeart/2016/7/layout/BasicLinearProcessNumbered"/>
    <dgm:cxn modelId="{B2898171-EC64-4BE2-A7FE-CB808FD61E69}" type="presParOf" srcId="{C59B4E6C-DA1E-4275-B96C-7A78D7D5A7C9}" destId="{038EC571-2585-419A-92BE-A16ABBE4901A}" srcOrd="3" destOrd="0" presId="urn:microsoft.com/office/officeart/2016/7/layout/BasicLinearProcessNumbered"/>
    <dgm:cxn modelId="{63377420-519F-4BBD-AA6C-7997573CD8FC}" type="presParOf" srcId="{B53EED24-04F3-49B5-8E82-BE13F22FB9B4}" destId="{297AF4A9-369C-4A6F-AF85-C0CF4D9D4F02}" srcOrd="7" destOrd="0" presId="urn:microsoft.com/office/officeart/2016/7/layout/BasicLinearProcessNumbered"/>
    <dgm:cxn modelId="{E71C7E8E-A990-4AB3-BD1E-60D02E6FD0B9}" type="presParOf" srcId="{B53EED24-04F3-49B5-8E82-BE13F22FB9B4}" destId="{47D285CC-8AFB-491C-AC0E-26DDE407EF6A}" srcOrd="8" destOrd="0" presId="urn:microsoft.com/office/officeart/2016/7/layout/BasicLinearProcessNumbered"/>
    <dgm:cxn modelId="{D9865484-08EB-4DD9-9012-F99F41C8C770}" type="presParOf" srcId="{47D285CC-8AFB-491C-AC0E-26DDE407EF6A}" destId="{EC125696-7245-4E83-B708-72BB80E727E6}" srcOrd="0" destOrd="0" presId="urn:microsoft.com/office/officeart/2016/7/layout/BasicLinearProcessNumbered"/>
    <dgm:cxn modelId="{FC7A5873-2BFA-4D9B-BAB9-57D1D4D64D2F}" type="presParOf" srcId="{47D285CC-8AFB-491C-AC0E-26DDE407EF6A}" destId="{7AB75359-699F-4BF9-AAF9-6527D6DC6B83}" srcOrd="1" destOrd="0" presId="urn:microsoft.com/office/officeart/2016/7/layout/BasicLinearProcessNumbered"/>
    <dgm:cxn modelId="{C3B46B0C-8BEF-4CAC-BCB6-3AA8EE595215}" type="presParOf" srcId="{47D285CC-8AFB-491C-AC0E-26DDE407EF6A}" destId="{10AF0EFB-199B-46FD-B1E2-67A7F0AB5F5B}" srcOrd="2" destOrd="0" presId="urn:microsoft.com/office/officeart/2016/7/layout/BasicLinearProcessNumbered"/>
    <dgm:cxn modelId="{9F8586B1-D0E7-495E-80CA-C84DEB56AFF7}" type="presParOf" srcId="{47D285CC-8AFB-491C-AC0E-26DDE407EF6A}" destId="{729B8E04-6A84-4B16-8370-FFF34851441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DD7D6A-3818-4C95-B9F0-7051C983D0C6}" type="doc">
      <dgm:prSet loTypeId="urn:microsoft.com/office/officeart/2005/8/layout/chevron1" loCatId="process" qsTypeId="urn:microsoft.com/office/officeart/2005/8/quickstyle/simple1" qsCatId="simple" csTypeId="urn:microsoft.com/office/officeart/2005/8/colors/accent0_3" csCatId="mainScheme"/>
      <dgm:spPr/>
      <dgm:t>
        <a:bodyPr/>
        <a:lstStyle/>
        <a:p>
          <a:endParaRPr lang="en-US"/>
        </a:p>
      </dgm:t>
    </dgm:pt>
    <dgm:pt modelId="{5F9D4E48-EDA1-4FDF-A610-85D618951B00}">
      <dgm:prSet/>
      <dgm:spPr/>
      <dgm:t>
        <a:bodyPr/>
        <a:lstStyle/>
        <a:p>
          <a:r>
            <a:rPr lang="en-US"/>
            <a:t>What makes a brand strong? </a:t>
          </a:r>
        </a:p>
      </dgm:t>
    </dgm:pt>
    <dgm:pt modelId="{662BBC71-53F5-42A4-B54B-77823C978100}" type="parTrans" cxnId="{121C66EE-E00D-4083-B290-B7E430978253}">
      <dgm:prSet/>
      <dgm:spPr/>
      <dgm:t>
        <a:bodyPr/>
        <a:lstStyle/>
        <a:p>
          <a:endParaRPr lang="en-US"/>
        </a:p>
      </dgm:t>
    </dgm:pt>
    <dgm:pt modelId="{D8403CFC-6304-485B-89E9-7049B0D42E40}" type="sibTrans" cxnId="{121C66EE-E00D-4083-B290-B7E430978253}">
      <dgm:prSet/>
      <dgm:spPr/>
      <dgm:t>
        <a:bodyPr/>
        <a:lstStyle/>
        <a:p>
          <a:endParaRPr lang="en-US"/>
        </a:p>
      </dgm:t>
    </dgm:pt>
    <dgm:pt modelId="{4B03E1F5-A2F7-416E-B542-0B775C498790}">
      <dgm:prSet/>
      <dgm:spPr/>
      <dgm:t>
        <a:bodyPr/>
        <a:lstStyle/>
        <a:p>
          <a:r>
            <a:rPr lang="en-US"/>
            <a:t>How do you build a strong brand?</a:t>
          </a:r>
        </a:p>
      </dgm:t>
    </dgm:pt>
    <dgm:pt modelId="{57BD4C43-1E99-44EB-8113-FECF5AD71982}" type="parTrans" cxnId="{02BF8711-80C6-46D4-BF6B-B94C308271B2}">
      <dgm:prSet/>
      <dgm:spPr/>
      <dgm:t>
        <a:bodyPr/>
        <a:lstStyle/>
        <a:p>
          <a:endParaRPr lang="en-US"/>
        </a:p>
      </dgm:t>
    </dgm:pt>
    <dgm:pt modelId="{4C432BD8-22A5-4647-B3DC-CBFA3A488B2A}" type="sibTrans" cxnId="{02BF8711-80C6-46D4-BF6B-B94C308271B2}">
      <dgm:prSet/>
      <dgm:spPr/>
      <dgm:t>
        <a:bodyPr/>
        <a:lstStyle/>
        <a:p>
          <a:endParaRPr lang="en-US"/>
        </a:p>
      </dgm:t>
    </dgm:pt>
    <dgm:pt modelId="{1A469B48-0DCD-4733-83D7-4E26D627ABD8}" type="pres">
      <dgm:prSet presAssocID="{87DD7D6A-3818-4C95-B9F0-7051C983D0C6}" presName="Name0" presStyleCnt="0">
        <dgm:presLayoutVars>
          <dgm:dir/>
          <dgm:animLvl val="lvl"/>
          <dgm:resizeHandles val="exact"/>
        </dgm:presLayoutVars>
      </dgm:prSet>
      <dgm:spPr/>
    </dgm:pt>
    <dgm:pt modelId="{CB30B645-1B1D-41B3-B207-CA4AEF9FFD74}" type="pres">
      <dgm:prSet presAssocID="{5F9D4E48-EDA1-4FDF-A610-85D618951B00}" presName="parTxOnly" presStyleLbl="node1" presStyleIdx="0" presStyleCnt="2">
        <dgm:presLayoutVars>
          <dgm:chMax val="0"/>
          <dgm:chPref val="0"/>
          <dgm:bulletEnabled val="1"/>
        </dgm:presLayoutVars>
      </dgm:prSet>
      <dgm:spPr/>
    </dgm:pt>
    <dgm:pt modelId="{8566951C-4884-482D-ABCE-659E5DC69F23}" type="pres">
      <dgm:prSet presAssocID="{D8403CFC-6304-485B-89E9-7049B0D42E40}" presName="parTxOnlySpace" presStyleCnt="0"/>
      <dgm:spPr/>
    </dgm:pt>
    <dgm:pt modelId="{A4FF7E66-90F5-4F3F-AC5B-9B25058E2EC9}" type="pres">
      <dgm:prSet presAssocID="{4B03E1F5-A2F7-416E-B542-0B775C498790}" presName="parTxOnly" presStyleLbl="node1" presStyleIdx="1" presStyleCnt="2">
        <dgm:presLayoutVars>
          <dgm:chMax val="0"/>
          <dgm:chPref val="0"/>
          <dgm:bulletEnabled val="1"/>
        </dgm:presLayoutVars>
      </dgm:prSet>
      <dgm:spPr/>
    </dgm:pt>
  </dgm:ptLst>
  <dgm:cxnLst>
    <dgm:cxn modelId="{02BF8711-80C6-46D4-BF6B-B94C308271B2}" srcId="{87DD7D6A-3818-4C95-B9F0-7051C983D0C6}" destId="{4B03E1F5-A2F7-416E-B542-0B775C498790}" srcOrd="1" destOrd="0" parTransId="{57BD4C43-1E99-44EB-8113-FECF5AD71982}" sibTransId="{4C432BD8-22A5-4647-B3DC-CBFA3A488B2A}"/>
    <dgm:cxn modelId="{53E74725-D617-48BA-978F-3549D8F58DA8}" type="presOf" srcId="{87DD7D6A-3818-4C95-B9F0-7051C983D0C6}" destId="{1A469B48-0DCD-4733-83D7-4E26D627ABD8}" srcOrd="0" destOrd="0" presId="urn:microsoft.com/office/officeart/2005/8/layout/chevron1"/>
    <dgm:cxn modelId="{EC7D5F34-C088-410D-AC8D-E3D69DDCB9BE}" type="presOf" srcId="{4B03E1F5-A2F7-416E-B542-0B775C498790}" destId="{A4FF7E66-90F5-4F3F-AC5B-9B25058E2EC9}" srcOrd="0" destOrd="0" presId="urn:microsoft.com/office/officeart/2005/8/layout/chevron1"/>
    <dgm:cxn modelId="{64A22B4F-6A90-4D95-AD07-1A9EB6AC728E}" type="presOf" srcId="{5F9D4E48-EDA1-4FDF-A610-85D618951B00}" destId="{CB30B645-1B1D-41B3-B207-CA4AEF9FFD74}" srcOrd="0" destOrd="0" presId="urn:microsoft.com/office/officeart/2005/8/layout/chevron1"/>
    <dgm:cxn modelId="{121C66EE-E00D-4083-B290-B7E430978253}" srcId="{87DD7D6A-3818-4C95-B9F0-7051C983D0C6}" destId="{5F9D4E48-EDA1-4FDF-A610-85D618951B00}" srcOrd="0" destOrd="0" parTransId="{662BBC71-53F5-42A4-B54B-77823C978100}" sibTransId="{D8403CFC-6304-485B-89E9-7049B0D42E40}"/>
    <dgm:cxn modelId="{125D5D76-9C06-47DA-A6F4-E42BD744EB2D}" type="presParOf" srcId="{1A469B48-0DCD-4733-83D7-4E26D627ABD8}" destId="{CB30B645-1B1D-41B3-B207-CA4AEF9FFD74}" srcOrd="0" destOrd="0" presId="urn:microsoft.com/office/officeart/2005/8/layout/chevron1"/>
    <dgm:cxn modelId="{0480E8EF-35F4-4AE2-9E21-A558452ED54F}" type="presParOf" srcId="{1A469B48-0DCD-4733-83D7-4E26D627ABD8}" destId="{8566951C-4884-482D-ABCE-659E5DC69F23}" srcOrd="1" destOrd="0" presId="urn:microsoft.com/office/officeart/2005/8/layout/chevron1"/>
    <dgm:cxn modelId="{1358DCA4-24F5-47AA-B422-6D261B98BBB1}" type="presParOf" srcId="{1A469B48-0DCD-4733-83D7-4E26D627ABD8}" destId="{A4FF7E66-90F5-4F3F-AC5B-9B25058E2EC9}"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3481C1-0BD3-4015-B715-19014DD5C5A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3D47B6-9E8C-4E47-8B1E-17254FEF329F}">
      <dgm:prSet/>
      <dgm:spPr/>
      <dgm:t>
        <a:bodyPr/>
        <a:lstStyle/>
        <a:p>
          <a:pPr>
            <a:lnSpc>
              <a:spcPct val="100000"/>
            </a:lnSpc>
          </a:pPr>
          <a:r>
            <a:rPr lang="en-US"/>
            <a:t>Approaches brand equity from the perspective of the consumer </a:t>
          </a:r>
        </a:p>
      </dgm:t>
    </dgm:pt>
    <dgm:pt modelId="{6A06DA2E-561E-416C-95AF-15318351DA00}" type="parTrans" cxnId="{78881C0B-D116-46FD-8516-6D78DCAC1B91}">
      <dgm:prSet/>
      <dgm:spPr/>
      <dgm:t>
        <a:bodyPr/>
        <a:lstStyle/>
        <a:p>
          <a:endParaRPr lang="en-US"/>
        </a:p>
      </dgm:t>
    </dgm:pt>
    <dgm:pt modelId="{BD60C957-D6DB-4624-8F5B-99F1C8BF9C5C}" type="sibTrans" cxnId="{78881C0B-D116-46FD-8516-6D78DCAC1B91}">
      <dgm:prSet/>
      <dgm:spPr/>
      <dgm:t>
        <a:bodyPr/>
        <a:lstStyle/>
        <a:p>
          <a:endParaRPr lang="en-US"/>
        </a:p>
      </dgm:t>
    </dgm:pt>
    <dgm:pt modelId="{995C8D78-ED26-4B2A-90D7-DA3DA0FFEBA7}">
      <dgm:prSet/>
      <dgm:spPr/>
      <dgm:t>
        <a:bodyPr/>
        <a:lstStyle/>
        <a:p>
          <a:pPr>
            <a:lnSpc>
              <a:spcPct val="100000"/>
            </a:lnSpc>
          </a:pPr>
          <a:r>
            <a:rPr lang="en-US"/>
            <a:t>Stresses that the power of a brand lies in what resides in the minds and hearts of customers </a:t>
          </a:r>
        </a:p>
      </dgm:t>
    </dgm:pt>
    <dgm:pt modelId="{88844140-74E3-457A-A1F3-95F6B1923951}" type="parTrans" cxnId="{C0C39AE6-BF26-4B8B-B021-B99827C7F562}">
      <dgm:prSet/>
      <dgm:spPr/>
      <dgm:t>
        <a:bodyPr/>
        <a:lstStyle/>
        <a:p>
          <a:endParaRPr lang="en-US"/>
        </a:p>
      </dgm:t>
    </dgm:pt>
    <dgm:pt modelId="{412196C6-AD76-4581-A09D-E730BEBAD5D6}" type="sibTrans" cxnId="{C0C39AE6-BF26-4B8B-B021-B99827C7F562}">
      <dgm:prSet/>
      <dgm:spPr/>
      <dgm:t>
        <a:bodyPr/>
        <a:lstStyle/>
        <a:p>
          <a:endParaRPr lang="en-US"/>
        </a:p>
      </dgm:t>
    </dgm:pt>
    <dgm:pt modelId="{3FFBC337-1C81-40B8-A6C3-88EE0C23FCD1}">
      <dgm:prSet/>
      <dgm:spPr/>
      <dgm:t>
        <a:bodyPr/>
        <a:lstStyle/>
        <a:p>
          <a:pPr>
            <a:lnSpc>
              <a:spcPct val="100000"/>
            </a:lnSpc>
          </a:pPr>
          <a:r>
            <a:rPr lang="en-US" dirty="0"/>
            <a:t>“</a:t>
          </a:r>
          <a:r>
            <a:rPr lang="en-US" b="1" dirty="0"/>
            <a:t>Differential effect </a:t>
          </a:r>
          <a:r>
            <a:rPr lang="en-US" dirty="0"/>
            <a:t>that </a:t>
          </a:r>
          <a:r>
            <a:rPr lang="en-US" b="1" dirty="0"/>
            <a:t>brand knowledge </a:t>
          </a:r>
          <a:r>
            <a:rPr lang="en-US" dirty="0"/>
            <a:t>has on </a:t>
          </a:r>
          <a:r>
            <a:rPr lang="en-US" b="1" dirty="0"/>
            <a:t>customer response to the marketing</a:t>
          </a:r>
          <a:r>
            <a:rPr lang="en-US" dirty="0"/>
            <a:t> of that brand”</a:t>
          </a:r>
        </a:p>
      </dgm:t>
    </dgm:pt>
    <dgm:pt modelId="{9FA4474B-6287-4004-B125-B9BEF22CC774}" type="parTrans" cxnId="{5D4DB536-D8D7-428B-B7C7-271554572FBE}">
      <dgm:prSet/>
      <dgm:spPr/>
      <dgm:t>
        <a:bodyPr/>
        <a:lstStyle/>
        <a:p>
          <a:endParaRPr lang="en-US"/>
        </a:p>
      </dgm:t>
    </dgm:pt>
    <dgm:pt modelId="{8F64C45E-9497-4B0D-A83A-E30076D53EFF}" type="sibTrans" cxnId="{5D4DB536-D8D7-428B-B7C7-271554572FBE}">
      <dgm:prSet/>
      <dgm:spPr/>
      <dgm:t>
        <a:bodyPr/>
        <a:lstStyle/>
        <a:p>
          <a:endParaRPr lang="en-US"/>
        </a:p>
      </dgm:t>
    </dgm:pt>
    <dgm:pt modelId="{E988BFEC-8CA5-4CE4-8465-B494F8475365}" type="pres">
      <dgm:prSet presAssocID="{BE3481C1-0BD3-4015-B715-19014DD5C5A1}" presName="root" presStyleCnt="0">
        <dgm:presLayoutVars>
          <dgm:dir/>
          <dgm:resizeHandles val="exact"/>
        </dgm:presLayoutVars>
      </dgm:prSet>
      <dgm:spPr/>
    </dgm:pt>
    <dgm:pt modelId="{25FF5D71-A85F-453B-93DA-DE1398839497}" type="pres">
      <dgm:prSet presAssocID="{313D47B6-9E8C-4E47-8B1E-17254FEF329F}" presName="compNode" presStyleCnt="0"/>
      <dgm:spPr/>
    </dgm:pt>
    <dgm:pt modelId="{55C45172-361A-49BE-9134-C9409B9E6C9E}" type="pres">
      <dgm:prSet presAssocID="{313D47B6-9E8C-4E47-8B1E-17254FEF329F}" presName="bgRect" presStyleLbl="bgShp" presStyleIdx="0" presStyleCnt="3"/>
      <dgm:spPr/>
    </dgm:pt>
    <dgm:pt modelId="{822BFB60-9440-4E48-BDBF-8FD6535CFB69}" type="pres">
      <dgm:prSet presAssocID="{313D47B6-9E8C-4E47-8B1E-17254FEF32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0991570-42A4-4B53-A914-3D4E62213016}" type="pres">
      <dgm:prSet presAssocID="{313D47B6-9E8C-4E47-8B1E-17254FEF329F}" presName="spaceRect" presStyleCnt="0"/>
      <dgm:spPr/>
    </dgm:pt>
    <dgm:pt modelId="{7E260F9E-2C89-4E8A-B906-1E3BF1F10FA0}" type="pres">
      <dgm:prSet presAssocID="{313D47B6-9E8C-4E47-8B1E-17254FEF329F}" presName="parTx" presStyleLbl="revTx" presStyleIdx="0" presStyleCnt="3">
        <dgm:presLayoutVars>
          <dgm:chMax val="0"/>
          <dgm:chPref val="0"/>
        </dgm:presLayoutVars>
      </dgm:prSet>
      <dgm:spPr/>
    </dgm:pt>
    <dgm:pt modelId="{548F97D7-2C28-4C8C-A738-108D5FF9109F}" type="pres">
      <dgm:prSet presAssocID="{BD60C957-D6DB-4624-8F5B-99F1C8BF9C5C}" presName="sibTrans" presStyleCnt="0"/>
      <dgm:spPr/>
    </dgm:pt>
    <dgm:pt modelId="{E07902A0-4573-4F99-A970-55EF1847382A}" type="pres">
      <dgm:prSet presAssocID="{995C8D78-ED26-4B2A-90D7-DA3DA0FFEBA7}" presName="compNode" presStyleCnt="0"/>
      <dgm:spPr/>
    </dgm:pt>
    <dgm:pt modelId="{B42EED92-5AE1-483A-A05A-65137AAAA597}" type="pres">
      <dgm:prSet presAssocID="{995C8D78-ED26-4B2A-90D7-DA3DA0FFEBA7}" presName="bgRect" presStyleLbl="bgShp" presStyleIdx="1" presStyleCnt="3"/>
      <dgm:spPr/>
    </dgm:pt>
    <dgm:pt modelId="{965DF9CB-51F4-4317-A325-93D716AE45C3}" type="pres">
      <dgm:prSet presAssocID="{995C8D78-ED26-4B2A-90D7-DA3DA0FFEB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a:ext>
      </dgm:extLst>
    </dgm:pt>
    <dgm:pt modelId="{393F34C3-0D33-44A9-B79C-D7689A655A72}" type="pres">
      <dgm:prSet presAssocID="{995C8D78-ED26-4B2A-90D7-DA3DA0FFEBA7}" presName="spaceRect" presStyleCnt="0"/>
      <dgm:spPr/>
    </dgm:pt>
    <dgm:pt modelId="{E5A9AE29-5A95-4875-869F-E0CFF641F6E5}" type="pres">
      <dgm:prSet presAssocID="{995C8D78-ED26-4B2A-90D7-DA3DA0FFEBA7}" presName="parTx" presStyleLbl="revTx" presStyleIdx="1" presStyleCnt="3">
        <dgm:presLayoutVars>
          <dgm:chMax val="0"/>
          <dgm:chPref val="0"/>
        </dgm:presLayoutVars>
      </dgm:prSet>
      <dgm:spPr/>
    </dgm:pt>
    <dgm:pt modelId="{9CF570DF-5A79-4D2B-BB73-BD7D5DE3D811}" type="pres">
      <dgm:prSet presAssocID="{412196C6-AD76-4581-A09D-E730BEBAD5D6}" presName="sibTrans" presStyleCnt="0"/>
      <dgm:spPr/>
    </dgm:pt>
    <dgm:pt modelId="{CCDD0970-9380-422D-ACF0-78F0C577651B}" type="pres">
      <dgm:prSet presAssocID="{3FFBC337-1C81-40B8-A6C3-88EE0C23FCD1}" presName="compNode" presStyleCnt="0"/>
      <dgm:spPr/>
    </dgm:pt>
    <dgm:pt modelId="{0CE6A199-2113-40BC-A6FE-47AA017E4DBE}" type="pres">
      <dgm:prSet presAssocID="{3FFBC337-1C81-40B8-A6C3-88EE0C23FCD1}" presName="bgRect" presStyleLbl="bgShp" presStyleIdx="2" presStyleCnt="3"/>
      <dgm:spPr/>
    </dgm:pt>
    <dgm:pt modelId="{4230E535-FE0D-45E1-8889-E17D546D2A37}" type="pres">
      <dgm:prSet presAssocID="{3FFBC337-1C81-40B8-A6C3-88EE0C23FC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vertising"/>
        </a:ext>
      </dgm:extLst>
    </dgm:pt>
    <dgm:pt modelId="{1950C82C-9C30-4C6C-878A-B3C0F32270E9}" type="pres">
      <dgm:prSet presAssocID="{3FFBC337-1C81-40B8-A6C3-88EE0C23FCD1}" presName="spaceRect" presStyleCnt="0"/>
      <dgm:spPr/>
    </dgm:pt>
    <dgm:pt modelId="{56FDB168-234B-4508-997A-3279BF88341E}" type="pres">
      <dgm:prSet presAssocID="{3FFBC337-1C81-40B8-A6C3-88EE0C23FCD1}" presName="parTx" presStyleLbl="revTx" presStyleIdx="2" presStyleCnt="3">
        <dgm:presLayoutVars>
          <dgm:chMax val="0"/>
          <dgm:chPref val="0"/>
        </dgm:presLayoutVars>
      </dgm:prSet>
      <dgm:spPr/>
    </dgm:pt>
  </dgm:ptLst>
  <dgm:cxnLst>
    <dgm:cxn modelId="{78881C0B-D116-46FD-8516-6D78DCAC1B91}" srcId="{BE3481C1-0BD3-4015-B715-19014DD5C5A1}" destId="{313D47B6-9E8C-4E47-8B1E-17254FEF329F}" srcOrd="0" destOrd="0" parTransId="{6A06DA2E-561E-416C-95AF-15318351DA00}" sibTransId="{BD60C957-D6DB-4624-8F5B-99F1C8BF9C5C}"/>
    <dgm:cxn modelId="{4D6B8212-4E16-4178-B39A-9092278626FC}" type="presOf" srcId="{3FFBC337-1C81-40B8-A6C3-88EE0C23FCD1}" destId="{56FDB168-234B-4508-997A-3279BF88341E}" srcOrd="0" destOrd="0" presId="urn:microsoft.com/office/officeart/2018/2/layout/IconVerticalSolidList"/>
    <dgm:cxn modelId="{9904D620-89E2-4AFD-939D-FDC8756B9367}" type="presOf" srcId="{BE3481C1-0BD3-4015-B715-19014DD5C5A1}" destId="{E988BFEC-8CA5-4CE4-8465-B494F8475365}" srcOrd="0" destOrd="0" presId="urn:microsoft.com/office/officeart/2018/2/layout/IconVerticalSolidList"/>
    <dgm:cxn modelId="{12420725-27D8-4FF0-804F-C587B0C8DB9F}" type="presOf" srcId="{313D47B6-9E8C-4E47-8B1E-17254FEF329F}" destId="{7E260F9E-2C89-4E8A-B906-1E3BF1F10FA0}" srcOrd="0" destOrd="0" presId="urn:microsoft.com/office/officeart/2018/2/layout/IconVerticalSolidList"/>
    <dgm:cxn modelId="{5D4DB536-D8D7-428B-B7C7-271554572FBE}" srcId="{BE3481C1-0BD3-4015-B715-19014DD5C5A1}" destId="{3FFBC337-1C81-40B8-A6C3-88EE0C23FCD1}" srcOrd="2" destOrd="0" parTransId="{9FA4474B-6287-4004-B125-B9BEF22CC774}" sibTransId="{8F64C45E-9497-4B0D-A83A-E30076D53EFF}"/>
    <dgm:cxn modelId="{FDA73BAC-DD98-40CA-B58D-49E81A8B98D1}" type="presOf" srcId="{995C8D78-ED26-4B2A-90D7-DA3DA0FFEBA7}" destId="{E5A9AE29-5A95-4875-869F-E0CFF641F6E5}" srcOrd="0" destOrd="0" presId="urn:microsoft.com/office/officeart/2018/2/layout/IconVerticalSolidList"/>
    <dgm:cxn modelId="{C0C39AE6-BF26-4B8B-B021-B99827C7F562}" srcId="{BE3481C1-0BD3-4015-B715-19014DD5C5A1}" destId="{995C8D78-ED26-4B2A-90D7-DA3DA0FFEBA7}" srcOrd="1" destOrd="0" parTransId="{88844140-74E3-457A-A1F3-95F6B1923951}" sibTransId="{412196C6-AD76-4581-A09D-E730BEBAD5D6}"/>
    <dgm:cxn modelId="{25C256E9-E217-4016-884F-5B4891F7B5DE}" type="presParOf" srcId="{E988BFEC-8CA5-4CE4-8465-B494F8475365}" destId="{25FF5D71-A85F-453B-93DA-DE1398839497}" srcOrd="0" destOrd="0" presId="urn:microsoft.com/office/officeart/2018/2/layout/IconVerticalSolidList"/>
    <dgm:cxn modelId="{5684E0B9-2BFF-4D91-BFF3-12FAEFAF5CC2}" type="presParOf" srcId="{25FF5D71-A85F-453B-93DA-DE1398839497}" destId="{55C45172-361A-49BE-9134-C9409B9E6C9E}" srcOrd="0" destOrd="0" presId="urn:microsoft.com/office/officeart/2018/2/layout/IconVerticalSolidList"/>
    <dgm:cxn modelId="{7C653F06-EE69-4601-847E-C1910AC53B52}" type="presParOf" srcId="{25FF5D71-A85F-453B-93DA-DE1398839497}" destId="{822BFB60-9440-4E48-BDBF-8FD6535CFB69}" srcOrd="1" destOrd="0" presId="urn:microsoft.com/office/officeart/2018/2/layout/IconVerticalSolidList"/>
    <dgm:cxn modelId="{58B8AB4C-D5CE-4D18-AFE0-3996AE1A6E1B}" type="presParOf" srcId="{25FF5D71-A85F-453B-93DA-DE1398839497}" destId="{10991570-42A4-4B53-A914-3D4E62213016}" srcOrd="2" destOrd="0" presId="urn:microsoft.com/office/officeart/2018/2/layout/IconVerticalSolidList"/>
    <dgm:cxn modelId="{101BF85F-F17A-4FFF-B371-5BE3D29920D7}" type="presParOf" srcId="{25FF5D71-A85F-453B-93DA-DE1398839497}" destId="{7E260F9E-2C89-4E8A-B906-1E3BF1F10FA0}" srcOrd="3" destOrd="0" presId="urn:microsoft.com/office/officeart/2018/2/layout/IconVerticalSolidList"/>
    <dgm:cxn modelId="{2C006F2B-1715-4722-861B-0F4894E3356D}" type="presParOf" srcId="{E988BFEC-8CA5-4CE4-8465-B494F8475365}" destId="{548F97D7-2C28-4C8C-A738-108D5FF9109F}" srcOrd="1" destOrd="0" presId="urn:microsoft.com/office/officeart/2018/2/layout/IconVerticalSolidList"/>
    <dgm:cxn modelId="{D78C25F1-3B3D-42E8-8B17-8990C65C955D}" type="presParOf" srcId="{E988BFEC-8CA5-4CE4-8465-B494F8475365}" destId="{E07902A0-4573-4F99-A970-55EF1847382A}" srcOrd="2" destOrd="0" presId="urn:microsoft.com/office/officeart/2018/2/layout/IconVerticalSolidList"/>
    <dgm:cxn modelId="{CB23D69A-CD23-4109-A1A9-11716E3B9F9C}" type="presParOf" srcId="{E07902A0-4573-4F99-A970-55EF1847382A}" destId="{B42EED92-5AE1-483A-A05A-65137AAAA597}" srcOrd="0" destOrd="0" presId="urn:microsoft.com/office/officeart/2018/2/layout/IconVerticalSolidList"/>
    <dgm:cxn modelId="{55FB0A84-0B8B-440B-9C1B-F224A94BE823}" type="presParOf" srcId="{E07902A0-4573-4F99-A970-55EF1847382A}" destId="{965DF9CB-51F4-4317-A325-93D716AE45C3}" srcOrd="1" destOrd="0" presId="urn:microsoft.com/office/officeart/2018/2/layout/IconVerticalSolidList"/>
    <dgm:cxn modelId="{0138D20D-D13C-441D-B5F7-6D3E2BFF8582}" type="presParOf" srcId="{E07902A0-4573-4F99-A970-55EF1847382A}" destId="{393F34C3-0D33-44A9-B79C-D7689A655A72}" srcOrd="2" destOrd="0" presId="urn:microsoft.com/office/officeart/2018/2/layout/IconVerticalSolidList"/>
    <dgm:cxn modelId="{495C476F-EC5F-4137-AC74-26B60F20E320}" type="presParOf" srcId="{E07902A0-4573-4F99-A970-55EF1847382A}" destId="{E5A9AE29-5A95-4875-869F-E0CFF641F6E5}" srcOrd="3" destOrd="0" presId="urn:microsoft.com/office/officeart/2018/2/layout/IconVerticalSolidList"/>
    <dgm:cxn modelId="{974BA79D-B442-4FA1-B49C-AB52941BADCB}" type="presParOf" srcId="{E988BFEC-8CA5-4CE4-8465-B494F8475365}" destId="{9CF570DF-5A79-4D2B-BB73-BD7D5DE3D811}" srcOrd="3" destOrd="0" presId="urn:microsoft.com/office/officeart/2018/2/layout/IconVerticalSolidList"/>
    <dgm:cxn modelId="{A8474762-73A8-4690-B454-233947979181}" type="presParOf" srcId="{E988BFEC-8CA5-4CE4-8465-B494F8475365}" destId="{CCDD0970-9380-422D-ACF0-78F0C577651B}" srcOrd="4" destOrd="0" presId="urn:microsoft.com/office/officeart/2018/2/layout/IconVerticalSolidList"/>
    <dgm:cxn modelId="{E5BB09CD-7B39-4F3F-875C-564EBBC90F98}" type="presParOf" srcId="{CCDD0970-9380-422D-ACF0-78F0C577651B}" destId="{0CE6A199-2113-40BC-A6FE-47AA017E4DBE}" srcOrd="0" destOrd="0" presId="urn:microsoft.com/office/officeart/2018/2/layout/IconVerticalSolidList"/>
    <dgm:cxn modelId="{3116DA52-ED8F-4786-8D50-C2D51472A366}" type="presParOf" srcId="{CCDD0970-9380-422D-ACF0-78F0C577651B}" destId="{4230E535-FE0D-45E1-8889-E17D546D2A37}" srcOrd="1" destOrd="0" presId="urn:microsoft.com/office/officeart/2018/2/layout/IconVerticalSolidList"/>
    <dgm:cxn modelId="{42986732-1715-4D2C-A70B-3DAE632D8209}" type="presParOf" srcId="{CCDD0970-9380-422D-ACF0-78F0C577651B}" destId="{1950C82C-9C30-4C6C-878A-B3C0F32270E9}" srcOrd="2" destOrd="0" presId="urn:microsoft.com/office/officeart/2018/2/layout/IconVerticalSolidList"/>
    <dgm:cxn modelId="{FB99ACA6-20F4-4BE8-89DF-4321DDCDD931}" type="presParOf" srcId="{CCDD0970-9380-422D-ACF0-78F0C577651B}" destId="{56FDB168-234B-4508-997A-3279BF8834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F79D41-8A85-46E7-B86B-65901E342D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D8C326-FC75-4682-A2F6-71264DFE37FF}">
      <dgm:prSet/>
      <dgm:spPr/>
      <dgm:t>
        <a:bodyPr/>
        <a:lstStyle/>
        <a:p>
          <a:r>
            <a:rPr lang="en-IN"/>
            <a:t>Basic Concepts</a:t>
          </a:r>
          <a:endParaRPr lang="en-US"/>
        </a:p>
      </dgm:t>
    </dgm:pt>
    <dgm:pt modelId="{B54D1EB1-058C-4DC6-BDE7-7230FC0F5E01}" type="parTrans" cxnId="{E1F0FEF2-2C0A-4D12-A47C-0CC65F84DFBF}">
      <dgm:prSet/>
      <dgm:spPr/>
      <dgm:t>
        <a:bodyPr/>
        <a:lstStyle/>
        <a:p>
          <a:endParaRPr lang="en-US"/>
        </a:p>
      </dgm:t>
    </dgm:pt>
    <dgm:pt modelId="{928501CF-BEA4-4389-84B8-A5966AA33591}" type="sibTrans" cxnId="{E1F0FEF2-2C0A-4D12-A47C-0CC65F84DFBF}">
      <dgm:prSet/>
      <dgm:spPr/>
      <dgm:t>
        <a:bodyPr/>
        <a:lstStyle/>
        <a:p>
          <a:endParaRPr lang="en-US"/>
        </a:p>
      </dgm:t>
    </dgm:pt>
    <dgm:pt modelId="{3CA4C3E6-02D2-4686-AC05-2C940EE2D32C}">
      <dgm:prSet/>
      <dgm:spPr/>
      <dgm:t>
        <a:bodyPr/>
        <a:lstStyle/>
        <a:p>
          <a:r>
            <a:rPr lang="en-IN"/>
            <a:t>Target Market</a:t>
          </a:r>
          <a:endParaRPr lang="en-US"/>
        </a:p>
      </dgm:t>
    </dgm:pt>
    <dgm:pt modelId="{0FFCCC84-B74A-4C57-9B41-B691C829111E}" type="parTrans" cxnId="{31044363-B5C2-423E-92A9-DECC8C97AA9B}">
      <dgm:prSet/>
      <dgm:spPr/>
      <dgm:t>
        <a:bodyPr/>
        <a:lstStyle/>
        <a:p>
          <a:endParaRPr lang="en-US"/>
        </a:p>
      </dgm:t>
    </dgm:pt>
    <dgm:pt modelId="{8D10C665-578D-4612-AC38-7D70C79DF470}" type="sibTrans" cxnId="{31044363-B5C2-423E-92A9-DECC8C97AA9B}">
      <dgm:prSet/>
      <dgm:spPr/>
      <dgm:t>
        <a:bodyPr/>
        <a:lstStyle/>
        <a:p>
          <a:endParaRPr lang="en-US"/>
        </a:p>
      </dgm:t>
    </dgm:pt>
    <dgm:pt modelId="{04EDF20C-F81A-40DF-9B82-25D15BB98AFE}">
      <dgm:prSet/>
      <dgm:spPr/>
      <dgm:t>
        <a:bodyPr/>
        <a:lstStyle/>
        <a:p>
          <a:r>
            <a:rPr lang="en-IN"/>
            <a:t>Nature of Competition</a:t>
          </a:r>
          <a:endParaRPr lang="en-US"/>
        </a:p>
      </dgm:t>
    </dgm:pt>
    <dgm:pt modelId="{ED54C198-35DB-4C99-A0EE-E8545B7AF33D}" type="parTrans" cxnId="{6A10110E-4BDE-45C3-8C4E-A3C009D0E690}">
      <dgm:prSet/>
      <dgm:spPr/>
      <dgm:t>
        <a:bodyPr/>
        <a:lstStyle/>
        <a:p>
          <a:endParaRPr lang="en-US"/>
        </a:p>
      </dgm:t>
    </dgm:pt>
    <dgm:pt modelId="{2BB3CA62-3202-4BF1-8A3B-15EA23195B66}" type="sibTrans" cxnId="{6A10110E-4BDE-45C3-8C4E-A3C009D0E690}">
      <dgm:prSet/>
      <dgm:spPr/>
      <dgm:t>
        <a:bodyPr/>
        <a:lstStyle/>
        <a:p>
          <a:endParaRPr lang="en-US"/>
        </a:p>
      </dgm:t>
    </dgm:pt>
    <dgm:pt modelId="{C4ABC17B-388A-48DD-BA55-E58D7A9F3F8C}">
      <dgm:prSet/>
      <dgm:spPr/>
      <dgm:t>
        <a:bodyPr/>
        <a:lstStyle/>
        <a:p>
          <a:r>
            <a:rPr lang="en-IN"/>
            <a:t>Points-of-Parity and Points-of-Difference</a:t>
          </a:r>
          <a:endParaRPr lang="en-US"/>
        </a:p>
      </dgm:t>
    </dgm:pt>
    <dgm:pt modelId="{ECF889C2-C2F0-438E-BEB8-F2939D86CC24}" type="parTrans" cxnId="{69EEFBFD-F9EC-4830-9966-B4BA95075324}">
      <dgm:prSet/>
      <dgm:spPr/>
      <dgm:t>
        <a:bodyPr/>
        <a:lstStyle/>
        <a:p>
          <a:endParaRPr lang="en-US"/>
        </a:p>
      </dgm:t>
    </dgm:pt>
    <dgm:pt modelId="{00ED8CF1-7A01-4C2E-9020-41C421B43337}" type="sibTrans" cxnId="{69EEFBFD-F9EC-4830-9966-B4BA95075324}">
      <dgm:prSet/>
      <dgm:spPr/>
      <dgm:t>
        <a:bodyPr/>
        <a:lstStyle/>
        <a:p>
          <a:endParaRPr lang="en-US"/>
        </a:p>
      </dgm:t>
    </dgm:pt>
    <dgm:pt modelId="{88C4025D-A70D-4000-8FF8-38AA253FCB38}" type="pres">
      <dgm:prSet presAssocID="{3CF79D41-8A85-46E7-B86B-65901E342D92}" presName="root" presStyleCnt="0">
        <dgm:presLayoutVars>
          <dgm:dir/>
          <dgm:resizeHandles val="exact"/>
        </dgm:presLayoutVars>
      </dgm:prSet>
      <dgm:spPr/>
    </dgm:pt>
    <dgm:pt modelId="{71A5A769-54F3-492D-8801-B68B32E7B606}" type="pres">
      <dgm:prSet presAssocID="{F5D8C326-FC75-4682-A2F6-71264DFE37FF}" presName="compNode" presStyleCnt="0"/>
      <dgm:spPr/>
    </dgm:pt>
    <dgm:pt modelId="{6AF5E0BD-A608-436E-B4B7-40CD02579079}" type="pres">
      <dgm:prSet presAssocID="{F5D8C326-FC75-4682-A2F6-71264DFE37FF}" presName="bgRect" presStyleLbl="bgShp" presStyleIdx="0" presStyleCnt="4"/>
      <dgm:spPr/>
    </dgm:pt>
    <dgm:pt modelId="{6F501AC7-05C0-4116-A0B1-B2D80D11DDC7}" type="pres">
      <dgm:prSet presAssocID="{F5D8C326-FC75-4682-A2F6-71264DFE37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7F21E12-F663-498A-881B-E81D5ABBCE11}" type="pres">
      <dgm:prSet presAssocID="{F5D8C326-FC75-4682-A2F6-71264DFE37FF}" presName="spaceRect" presStyleCnt="0"/>
      <dgm:spPr/>
    </dgm:pt>
    <dgm:pt modelId="{5A0CB8C6-D6CF-4277-8340-1930D7B90F52}" type="pres">
      <dgm:prSet presAssocID="{F5D8C326-FC75-4682-A2F6-71264DFE37FF}" presName="parTx" presStyleLbl="revTx" presStyleIdx="0" presStyleCnt="4">
        <dgm:presLayoutVars>
          <dgm:chMax val="0"/>
          <dgm:chPref val="0"/>
        </dgm:presLayoutVars>
      </dgm:prSet>
      <dgm:spPr/>
    </dgm:pt>
    <dgm:pt modelId="{E0971F03-49A9-49BA-B7FE-5E96B46EABE1}" type="pres">
      <dgm:prSet presAssocID="{928501CF-BEA4-4389-84B8-A5966AA33591}" presName="sibTrans" presStyleCnt="0"/>
      <dgm:spPr/>
    </dgm:pt>
    <dgm:pt modelId="{BF872874-7DC5-4407-BED3-5936DB845D88}" type="pres">
      <dgm:prSet presAssocID="{3CA4C3E6-02D2-4686-AC05-2C940EE2D32C}" presName="compNode" presStyleCnt="0"/>
      <dgm:spPr/>
    </dgm:pt>
    <dgm:pt modelId="{80119BD7-B62A-4646-B15D-373D9B6939FC}" type="pres">
      <dgm:prSet presAssocID="{3CA4C3E6-02D2-4686-AC05-2C940EE2D32C}" presName="bgRect" presStyleLbl="bgShp" presStyleIdx="1" presStyleCnt="4"/>
      <dgm:spPr/>
    </dgm:pt>
    <dgm:pt modelId="{10B2E3C1-508C-4B33-B013-0EC329A1B954}" type="pres">
      <dgm:prSet presAssocID="{3CA4C3E6-02D2-4686-AC05-2C940EE2D3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AD94409-272E-43AE-B630-EE56D3DAC7E9}" type="pres">
      <dgm:prSet presAssocID="{3CA4C3E6-02D2-4686-AC05-2C940EE2D32C}" presName="spaceRect" presStyleCnt="0"/>
      <dgm:spPr/>
    </dgm:pt>
    <dgm:pt modelId="{7C2BCEAA-A327-4EC8-9ED4-C9CFD342E022}" type="pres">
      <dgm:prSet presAssocID="{3CA4C3E6-02D2-4686-AC05-2C940EE2D32C}" presName="parTx" presStyleLbl="revTx" presStyleIdx="1" presStyleCnt="4">
        <dgm:presLayoutVars>
          <dgm:chMax val="0"/>
          <dgm:chPref val="0"/>
        </dgm:presLayoutVars>
      </dgm:prSet>
      <dgm:spPr/>
    </dgm:pt>
    <dgm:pt modelId="{D7D07A42-1C82-4B02-BDEC-70C7403E5B6C}" type="pres">
      <dgm:prSet presAssocID="{8D10C665-578D-4612-AC38-7D70C79DF470}" presName="sibTrans" presStyleCnt="0"/>
      <dgm:spPr/>
    </dgm:pt>
    <dgm:pt modelId="{55B7522D-456B-4D6A-9625-48D91223047D}" type="pres">
      <dgm:prSet presAssocID="{04EDF20C-F81A-40DF-9B82-25D15BB98AFE}" presName="compNode" presStyleCnt="0"/>
      <dgm:spPr/>
    </dgm:pt>
    <dgm:pt modelId="{0F06DCF2-5B0C-41AE-86E2-ADDD05A0FF5F}" type="pres">
      <dgm:prSet presAssocID="{04EDF20C-F81A-40DF-9B82-25D15BB98AFE}" presName="bgRect" presStyleLbl="bgShp" presStyleIdx="2" presStyleCnt="4"/>
      <dgm:spPr/>
    </dgm:pt>
    <dgm:pt modelId="{A854AC88-E6BA-4B74-97BB-75F85840A820}" type="pres">
      <dgm:prSet presAssocID="{04EDF20C-F81A-40DF-9B82-25D15BB98A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79BD4163-1A90-43B8-ADCA-ED0E8483D6AF}" type="pres">
      <dgm:prSet presAssocID="{04EDF20C-F81A-40DF-9B82-25D15BB98AFE}" presName="spaceRect" presStyleCnt="0"/>
      <dgm:spPr/>
    </dgm:pt>
    <dgm:pt modelId="{AD5E84DE-B480-4D70-94D8-BC9F9E176645}" type="pres">
      <dgm:prSet presAssocID="{04EDF20C-F81A-40DF-9B82-25D15BB98AFE}" presName="parTx" presStyleLbl="revTx" presStyleIdx="2" presStyleCnt="4">
        <dgm:presLayoutVars>
          <dgm:chMax val="0"/>
          <dgm:chPref val="0"/>
        </dgm:presLayoutVars>
      </dgm:prSet>
      <dgm:spPr/>
    </dgm:pt>
    <dgm:pt modelId="{1B762168-0665-41BD-BD9E-9B04F5FF8FF4}" type="pres">
      <dgm:prSet presAssocID="{2BB3CA62-3202-4BF1-8A3B-15EA23195B66}" presName="sibTrans" presStyleCnt="0"/>
      <dgm:spPr/>
    </dgm:pt>
    <dgm:pt modelId="{975B1EAD-D397-4D2F-96E8-8929BAE17790}" type="pres">
      <dgm:prSet presAssocID="{C4ABC17B-388A-48DD-BA55-E58D7A9F3F8C}" presName="compNode" presStyleCnt="0"/>
      <dgm:spPr/>
    </dgm:pt>
    <dgm:pt modelId="{E91B75F4-1766-4475-BF58-58D31F725F81}" type="pres">
      <dgm:prSet presAssocID="{C4ABC17B-388A-48DD-BA55-E58D7A9F3F8C}" presName="bgRect" presStyleLbl="bgShp" presStyleIdx="3" presStyleCnt="4"/>
      <dgm:spPr/>
    </dgm:pt>
    <dgm:pt modelId="{41E56921-F3F4-4C99-B62C-4EE4741EC36F}" type="pres">
      <dgm:prSet presAssocID="{C4ABC17B-388A-48DD-BA55-E58D7A9F3F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092C3058-519B-40C1-90EF-1DD25722D89A}" type="pres">
      <dgm:prSet presAssocID="{C4ABC17B-388A-48DD-BA55-E58D7A9F3F8C}" presName="spaceRect" presStyleCnt="0"/>
      <dgm:spPr/>
    </dgm:pt>
    <dgm:pt modelId="{FD4E066D-823C-441F-AE9F-55884B805F5E}" type="pres">
      <dgm:prSet presAssocID="{C4ABC17B-388A-48DD-BA55-E58D7A9F3F8C}" presName="parTx" presStyleLbl="revTx" presStyleIdx="3" presStyleCnt="4">
        <dgm:presLayoutVars>
          <dgm:chMax val="0"/>
          <dgm:chPref val="0"/>
        </dgm:presLayoutVars>
      </dgm:prSet>
      <dgm:spPr/>
    </dgm:pt>
  </dgm:ptLst>
  <dgm:cxnLst>
    <dgm:cxn modelId="{6A10110E-4BDE-45C3-8C4E-A3C009D0E690}" srcId="{3CF79D41-8A85-46E7-B86B-65901E342D92}" destId="{04EDF20C-F81A-40DF-9B82-25D15BB98AFE}" srcOrd="2" destOrd="0" parTransId="{ED54C198-35DB-4C99-A0EE-E8545B7AF33D}" sibTransId="{2BB3CA62-3202-4BF1-8A3B-15EA23195B66}"/>
    <dgm:cxn modelId="{B2116B2A-3163-411B-9A58-A8DFDC5BC295}" type="presOf" srcId="{3CF79D41-8A85-46E7-B86B-65901E342D92}" destId="{88C4025D-A70D-4000-8FF8-38AA253FCB38}" srcOrd="0" destOrd="0" presId="urn:microsoft.com/office/officeart/2018/2/layout/IconVerticalSolidList"/>
    <dgm:cxn modelId="{31044363-B5C2-423E-92A9-DECC8C97AA9B}" srcId="{3CF79D41-8A85-46E7-B86B-65901E342D92}" destId="{3CA4C3E6-02D2-4686-AC05-2C940EE2D32C}" srcOrd="1" destOrd="0" parTransId="{0FFCCC84-B74A-4C57-9B41-B691C829111E}" sibTransId="{8D10C665-578D-4612-AC38-7D70C79DF470}"/>
    <dgm:cxn modelId="{F9F36F49-F0AF-40B9-9DA5-129057830008}" type="presOf" srcId="{04EDF20C-F81A-40DF-9B82-25D15BB98AFE}" destId="{AD5E84DE-B480-4D70-94D8-BC9F9E176645}" srcOrd="0" destOrd="0" presId="urn:microsoft.com/office/officeart/2018/2/layout/IconVerticalSolidList"/>
    <dgm:cxn modelId="{060DE851-B4C0-4064-B98E-DD43C50DDC03}" type="presOf" srcId="{C4ABC17B-388A-48DD-BA55-E58D7A9F3F8C}" destId="{FD4E066D-823C-441F-AE9F-55884B805F5E}" srcOrd="0" destOrd="0" presId="urn:microsoft.com/office/officeart/2018/2/layout/IconVerticalSolidList"/>
    <dgm:cxn modelId="{2D0E3F74-8D59-46B7-ACA9-824D6147EBFB}" type="presOf" srcId="{3CA4C3E6-02D2-4686-AC05-2C940EE2D32C}" destId="{7C2BCEAA-A327-4EC8-9ED4-C9CFD342E022}" srcOrd="0" destOrd="0" presId="urn:microsoft.com/office/officeart/2018/2/layout/IconVerticalSolidList"/>
    <dgm:cxn modelId="{B0187BC3-9B4A-498A-A75B-61598E6330CD}" type="presOf" srcId="{F5D8C326-FC75-4682-A2F6-71264DFE37FF}" destId="{5A0CB8C6-D6CF-4277-8340-1930D7B90F52}" srcOrd="0" destOrd="0" presId="urn:microsoft.com/office/officeart/2018/2/layout/IconVerticalSolidList"/>
    <dgm:cxn modelId="{E1F0FEF2-2C0A-4D12-A47C-0CC65F84DFBF}" srcId="{3CF79D41-8A85-46E7-B86B-65901E342D92}" destId="{F5D8C326-FC75-4682-A2F6-71264DFE37FF}" srcOrd="0" destOrd="0" parTransId="{B54D1EB1-058C-4DC6-BDE7-7230FC0F5E01}" sibTransId="{928501CF-BEA4-4389-84B8-A5966AA33591}"/>
    <dgm:cxn modelId="{69EEFBFD-F9EC-4830-9966-B4BA95075324}" srcId="{3CF79D41-8A85-46E7-B86B-65901E342D92}" destId="{C4ABC17B-388A-48DD-BA55-E58D7A9F3F8C}" srcOrd="3" destOrd="0" parTransId="{ECF889C2-C2F0-438E-BEB8-F2939D86CC24}" sibTransId="{00ED8CF1-7A01-4C2E-9020-41C421B43337}"/>
    <dgm:cxn modelId="{3378E5B5-E362-4357-87ED-0A72CEF39102}" type="presParOf" srcId="{88C4025D-A70D-4000-8FF8-38AA253FCB38}" destId="{71A5A769-54F3-492D-8801-B68B32E7B606}" srcOrd="0" destOrd="0" presId="urn:microsoft.com/office/officeart/2018/2/layout/IconVerticalSolidList"/>
    <dgm:cxn modelId="{ADC763D1-2E49-4542-B453-90E264FDF293}" type="presParOf" srcId="{71A5A769-54F3-492D-8801-B68B32E7B606}" destId="{6AF5E0BD-A608-436E-B4B7-40CD02579079}" srcOrd="0" destOrd="0" presId="urn:microsoft.com/office/officeart/2018/2/layout/IconVerticalSolidList"/>
    <dgm:cxn modelId="{C90B9875-5AC1-4E02-ADCF-DF05A4009FFF}" type="presParOf" srcId="{71A5A769-54F3-492D-8801-B68B32E7B606}" destId="{6F501AC7-05C0-4116-A0B1-B2D80D11DDC7}" srcOrd="1" destOrd="0" presId="urn:microsoft.com/office/officeart/2018/2/layout/IconVerticalSolidList"/>
    <dgm:cxn modelId="{0EC0B620-17CF-472E-9905-EB1D248DE17D}" type="presParOf" srcId="{71A5A769-54F3-492D-8801-B68B32E7B606}" destId="{C7F21E12-F663-498A-881B-E81D5ABBCE11}" srcOrd="2" destOrd="0" presId="urn:microsoft.com/office/officeart/2018/2/layout/IconVerticalSolidList"/>
    <dgm:cxn modelId="{D7D4206A-4796-4C39-8CCD-B77C06332D73}" type="presParOf" srcId="{71A5A769-54F3-492D-8801-B68B32E7B606}" destId="{5A0CB8C6-D6CF-4277-8340-1930D7B90F52}" srcOrd="3" destOrd="0" presId="urn:microsoft.com/office/officeart/2018/2/layout/IconVerticalSolidList"/>
    <dgm:cxn modelId="{C90B4683-DAAF-40F2-8094-3D77165456CD}" type="presParOf" srcId="{88C4025D-A70D-4000-8FF8-38AA253FCB38}" destId="{E0971F03-49A9-49BA-B7FE-5E96B46EABE1}" srcOrd="1" destOrd="0" presId="urn:microsoft.com/office/officeart/2018/2/layout/IconVerticalSolidList"/>
    <dgm:cxn modelId="{73881A62-8EEB-4EB3-B8F9-97C8BD5F033A}" type="presParOf" srcId="{88C4025D-A70D-4000-8FF8-38AA253FCB38}" destId="{BF872874-7DC5-4407-BED3-5936DB845D88}" srcOrd="2" destOrd="0" presId="urn:microsoft.com/office/officeart/2018/2/layout/IconVerticalSolidList"/>
    <dgm:cxn modelId="{730566B8-5C55-40CA-8C05-BAA9E8DDF234}" type="presParOf" srcId="{BF872874-7DC5-4407-BED3-5936DB845D88}" destId="{80119BD7-B62A-4646-B15D-373D9B6939FC}" srcOrd="0" destOrd="0" presId="urn:microsoft.com/office/officeart/2018/2/layout/IconVerticalSolidList"/>
    <dgm:cxn modelId="{9DF9AEEF-EA6E-4D22-B6AC-F8FC2E1713D1}" type="presParOf" srcId="{BF872874-7DC5-4407-BED3-5936DB845D88}" destId="{10B2E3C1-508C-4B33-B013-0EC329A1B954}" srcOrd="1" destOrd="0" presId="urn:microsoft.com/office/officeart/2018/2/layout/IconVerticalSolidList"/>
    <dgm:cxn modelId="{9FCD1BF1-B64F-4A85-A1F8-C0AD38388CDD}" type="presParOf" srcId="{BF872874-7DC5-4407-BED3-5936DB845D88}" destId="{7AD94409-272E-43AE-B630-EE56D3DAC7E9}" srcOrd="2" destOrd="0" presId="urn:microsoft.com/office/officeart/2018/2/layout/IconVerticalSolidList"/>
    <dgm:cxn modelId="{CE3CE632-A4E8-4D58-8086-7390FC0CCA17}" type="presParOf" srcId="{BF872874-7DC5-4407-BED3-5936DB845D88}" destId="{7C2BCEAA-A327-4EC8-9ED4-C9CFD342E022}" srcOrd="3" destOrd="0" presId="urn:microsoft.com/office/officeart/2018/2/layout/IconVerticalSolidList"/>
    <dgm:cxn modelId="{E56349FF-CD34-4EBC-A599-D4F0B84EE9FE}" type="presParOf" srcId="{88C4025D-A70D-4000-8FF8-38AA253FCB38}" destId="{D7D07A42-1C82-4B02-BDEC-70C7403E5B6C}" srcOrd="3" destOrd="0" presId="urn:microsoft.com/office/officeart/2018/2/layout/IconVerticalSolidList"/>
    <dgm:cxn modelId="{63458DFB-B9CB-47E9-B48D-767883E2560E}" type="presParOf" srcId="{88C4025D-A70D-4000-8FF8-38AA253FCB38}" destId="{55B7522D-456B-4D6A-9625-48D91223047D}" srcOrd="4" destOrd="0" presId="urn:microsoft.com/office/officeart/2018/2/layout/IconVerticalSolidList"/>
    <dgm:cxn modelId="{46E683FF-987C-46E1-AFDF-8CAAA2F9FC7B}" type="presParOf" srcId="{55B7522D-456B-4D6A-9625-48D91223047D}" destId="{0F06DCF2-5B0C-41AE-86E2-ADDD05A0FF5F}" srcOrd="0" destOrd="0" presId="urn:microsoft.com/office/officeart/2018/2/layout/IconVerticalSolidList"/>
    <dgm:cxn modelId="{4AAD23CA-051B-4970-91E1-B6BD94D52D22}" type="presParOf" srcId="{55B7522D-456B-4D6A-9625-48D91223047D}" destId="{A854AC88-E6BA-4B74-97BB-75F85840A820}" srcOrd="1" destOrd="0" presId="urn:microsoft.com/office/officeart/2018/2/layout/IconVerticalSolidList"/>
    <dgm:cxn modelId="{0E348CF8-EE31-4D08-95F2-73CE9EBBA909}" type="presParOf" srcId="{55B7522D-456B-4D6A-9625-48D91223047D}" destId="{79BD4163-1A90-43B8-ADCA-ED0E8483D6AF}" srcOrd="2" destOrd="0" presId="urn:microsoft.com/office/officeart/2018/2/layout/IconVerticalSolidList"/>
    <dgm:cxn modelId="{76F2886A-8801-452C-B38B-F9A397EF4E17}" type="presParOf" srcId="{55B7522D-456B-4D6A-9625-48D91223047D}" destId="{AD5E84DE-B480-4D70-94D8-BC9F9E176645}" srcOrd="3" destOrd="0" presId="urn:microsoft.com/office/officeart/2018/2/layout/IconVerticalSolidList"/>
    <dgm:cxn modelId="{FEE13C87-4869-46B0-8249-E908F8FDBDF1}" type="presParOf" srcId="{88C4025D-A70D-4000-8FF8-38AA253FCB38}" destId="{1B762168-0665-41BD-BD9E-9B04F5FF8FF4}" srcOrd="5" destOrd="0" presId="urn:microsoft.com/office/officeart/2018/2/layout/IconVerticalSolidList"/>
    <dgm:cxn modelId="{48F8067B-64A6-4794-952E-2501B14D95A6}" type="presParOf" srcId="{88C4025D-A70D-4000-8FF8-38AA253FCB38}" destId="{975B1EAD-D397-4D2F-96E8-8929BAE17790}" srcOrd="6" destOrd="0" presId="urn:microsoft.com/office/officeart/2018/2/layout/IconVerticalSolidList"/>
    <dgm:cxn modelId="{870AD446-C1AC-496B-9183-5C3BC3E9E95A}" type="presParOf" srcId="{975B1EAD-D397-4D2F-96E8-8929BAE17790}" destId="{E91B75F4-1766-4475-BF58-58D31F725F81}" srcOrd="0" destOrd="0" presId="urn:microsoft.com/office/officeart/2018/2/layout/IconVerticalSolidList"/>
    <dgm:cxn modelId="{A7E998DF-AE43-478D-BFF9-53B3F6549DE5}" type="presParOf" srcId="{975B1EAD-D397-4D2F-96E8-8929BAE17790}" destId="{41E56921-F3F4-4C99-B62C-4EE4741EC36F}" srcOrd="1" destOrd="0" presId="urn:microsoft.com/office/officeart/2018/2/layout/IconVerticalSolidList"/>
    <dgm:cxn modelId="{2F27577C-B3DF-4AE8-9067-9A00ABE834F7}" type="presParOf" srcId="{975B1EAD-D397-4D2F-96E8-8929BAE17790}" destId="{092C3058-519B-40C1-90EF-1DD25722D89A}" srcOrd="2" destOrd="0" presId="urn:microsoft.com/office/officeart/2018/2/layout/IconVerticalSolidList"/>
    <dgm:cxn modelId="{F6BAD5CC-1DAD-4954-B2F7-47958B477292}" type="presParOf" srcId="{975B1EAD-D397-4D2F-96E8-8929BAE17790}" destId="{FD4E066D-823C-441F-AE9F-55884B805F5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497D3D-180B-43C2-9A17-D29B54DF6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0435E1-BDB0-4A71-8E8B-2DC09F6CC4FF}">
      <dgm:prSet/>
      <dgm:spPr/>
      <dgm:t>
        <a:bodyPr/>
        <a:lstStyle/>
        <a:p>
          <a:pPr>
            <a:defRPr b="1"/>
          </a:pPr>
          <a:r>
            <a:rPr lang="en-IN" b="1"/>
            <a:t>Nature of Good</a:t>
          </a:r>
          <a:endParaRPr lang="en-US"/>
        </a:p>
      </dgm:t>
    </dgm:pt>
    <dgm:pt modelId="{B82077D9-49D4-4103-A19E-2ADFB95F7327}" type="parTrans" cxnId="{0F1E8ED9-FA6E-4EDF-BDD2-FB2D15CB3BC8}">
      <dgm:prSet/>
      <dgm:spPr/>
      <dgm:t>
        <a:bodyPr/>
        <a:lstStyle/>
        <a:p>
          <a:endParaRPr lang="en-US"/>
        </a:p>
      </dgm:t>
    </dgm:pt>
    <dgm:pt modelId="{15702052-7320-4794-AA4E-61C6FA96291D}" type="sibTrans" cxnId="{0F1E8ED9-FA6E-4EDF-BDD2-FB2D15CB3BC8}">
      <dgm:prSet/>
      <dgm:spPr/>
      <dgm:t>
        <a:bodyPr/>
        <a:lstStyle/>
        <a:p>
          <a:endParaRPr lang="en-US"/>
        </a:p>
      </dgm:t>
    </dgm:pt>
    <dgm:pt modelId="{B0527A5C-03D3-4C11-8AE9-BDC1BCD9F2FF}">
      <dgm:prSet/>
      <dgm:spPr/>
      <dgm:t>
        <a:bodyPr/>
        <a:lstStyle/>
        <a:p>
          <a:r>
            <a:rPr lang="en-IN"/>
            <a:t>Kind</a:t>
          </a:r>
          <a:endParaRPr lang="en-US"/>
        </a:p>
      </dgm:t>
    </dgm:pt>
    <dgm:pt modelId="{EB31AF71-8A37-45FF-AE8F-704C6E04693F}" type="parTrans" cxnId="{736E2D92-B93A-470B-9A3D-9494D4836220}">
      <dgm:prSet/>
      <dgm:spPr/>
      <dgm:t>
        <a:bodyPr/>
        <a:lstStyle/>
        <a:p>
          <a:endParaRPr lang="en-US"/>
        </a:p>
      </dgm:t>
    </dgm:pt>
    <dgm:pt modelId="{BE61D2BB-5DA1-4CDC-B701-5B1B7C47C86A}" type="sibTrans" cxnId="{736E2D92-B93A-470B-9A3D-9494D4836220}">
      <dgm:prSet/>
      <dgm:spPr/>
      <dgm:t>
        <a:bodyPr/>
        <a:lstStyle/>
        <a:p>
          <a:endParaRPr lang="en-US"/>
        </a:p>
      </dgm:t>
    </dgm:pt>
    <dgm:pt modelId="{2CEAFCCB-C540-43A3-B61E-FA72AC738049}">
      <dgm:prSet/>
      <dgm:spPr/>
      <dgm:t>
        <a:bodyPr/>
        <a:lstStyle/>
        <a:p>
          <a:r>
            <a:rPr lang="en-IN"/>
            <a:t>Where used</a:t>
          </a:r>
          <a:endParaRPr lang="en-US"/>
        </a:p>
      </dgm:t>
    </dgm:pt>
    <dgm:pt modelId="{B8539157-6E1D-4C10-9CB9-9217D8F84DBE}" type="parTrans" cxnId="{6BC67DF4-C33B-4904-A5A9-B3317E5147B3}">
      <dgm:prSet/>
      <dgm:spPr/>
      <dgm:t>
        <a:bodyPr/>
        <a:lstStyle/>
        <a:p>
          <a:endParaRPr lang="en-US"/>
        </a:p>
      </dgm:t>
    </dgm:pt>
    <dgm:pt modelId="{D6B5AD75-47A2-4FA7-B967-1768F07CB5E4}" type="sibTrans" cxnId="{6BC67DF4-C33B-4904-A5A9-B3317E5147B3}">
      <dgm:prSet/>
      <dgm:spPr/>
      <dgm:t>
        <a:bodyPr/>
        <a:lstStyle/>
        <a:p>
          <a:endParaRPr lang="en-US"/>
        </a:p>
      </dgm:t>
    </dgm:pt>
    <dgm:pt modelId="{5347E932-D4A1-4186-B789-58ABAA56BB23}">
      <dgm:prSet/>
      <dgm:spPr/>
      <dgm:t>
        <a:bodyPr/>
        <a:lstStyle/>
        <a:p>
          <a:r>
            <a:rPr lang="en-IN"/>
            <a:t>Type of buy</a:t>
          </a:r>
          <a:endParaRPr lang="en-US"/>
        </a:p>
      </dgm:t>
    </dgm:pt>
    <dgm:pt modelId="{A1B1763D-09C1-45C8-9067-75EA1A2AF64C}" type="parTrans" cxnId="{0A33A433-D5C4-49A5-A885-823AC7D04847}">
      <dgm:prSet/>
      <dgm:spPr/>
      <dgm:t>
        <a:bodyPr/>
        <a:lstStyle/>
        <a:p>
          <a:endParaRPr lang="en-US"/>
        </a:p>
      </dgm:t>
    </dgm:pt>
    <dgm:pt modelId="{3F68FD1C-D67E-4517-8EE3-FF97488D7511}" type="sibTrans" cxnId="{0A33A433-D5C4-49A5-A885-823AC7D04847}">
      <dgm:prSet/>
      <dgm:spPr/>
      <dgm:t>
        <a:bodyPr/>
        <a:lstStyle/>
        <a:p>
          <a:endParaRPr lang="en-US"/>
        </a:p>
      </dgm:t>
    </dgm:pt>
    <dgm:pt modelId="{463D899A-598B-4009-BA5C-2D4D7285EFF8}">
      <dgm:prSet/>
      <dgm:spPr/>
      <dgm:t>
        <a:bodyPr/>
        <a:lstStyle/>
        <a:p>
          <a:pPr>
            <a:defRPr b="1"/>
          </a:pPr>
          <a:r>
            <a:rPr lang="en-IN" b="1"/>
            <a:t>Buying Condition</a:t>
          </a:r>
          <a:endParaRPr lang="en-US"/>
        </a:p>
      </dgm:t>
    </dgm:pt>
    <dgm:pt modelId="{6D019790-0BC0-4BB5-8D8F-AEDBB1EE5DF0}" type="parTrans" cxnId="{39E0BDD6-FFB1-4E79-8513-0B8F3B9D4E75}">
      <dgm:prSet/>
      <dgm:spPr/>
      <dgm:t>
        <a:bodyPr/>
        <a:lstStyle/>
        <a:p>
          <a:endParaRPr lang="en-US"/>
        </a:p>
      </dgm:t>
    </dgm:pt>
    <dgm:pt modelId="{06C45065-8575-4025-A6F0-5E325484D391}" type="sibTrans" cxnId="{39E0BDD6-FFB1-4E79-8513-0B8F3B9D4E75}">
      <dgm:prSet/>
      <dgm:spPr/>
      <dgm:t>
        <a:bodyPr/>
        <a:lstStyle/>
        <a:p>
          <a:endParaRPr lang="en-US"/>
        </a:p>
      </dgm:t>
    </dgm:pt>
    <dgm:pt modelId="{2BB99C31-C678-44F3-BA1D-025EC652B0F0}">
      <dgm:prSet/>
      <dgm:spPr/>
      <dgm:t>
        <a:bodyPr/>
        <a:lstStyle/>
        <a:p>
          <a:r>
            <a:rPr lang="en-IN"/>
            <a:t>Purchase location</a:t>
          </a:r>
          <a:endParaRPr lang="en-US"/>
        </a:p>
      </dgm:t>
    </dgm:pt>
    <dgm:pt modelId="{E61F8864-902F-4187-A2B5-4B923E9A4687}" type="parTrans" cxnId="{A69981A8-396B-4598-B197-567F5C2B65F3}">
      <dgm:prSet/>
      <dgm:spPr/>
      <dgm:t>
        <a:bodyPr/>
        <a:lstStyle/>
        <a:p>
          <a:endParaRPr lang="en-US"/>
        </a:p>
      </dgm:t>
    </dgm:pt>
    <dgm:pt modelId="{7C709686-323F-41B9-8442-F26371E84FFE}" type="sibTrans" cxnId="{A69981A8-396B-4598-B197-567F5C2B65F3}">
      <dgm:prSet/>
      <dgm:spPr/>
      <dgm:t>
        <a:bodyPr/>
        <a:lstStyle/>
        <a:p>
          <a:endParaRPr lang="en-US"/>
        </a:p>
      </dgm:t>
    </dgm:pt>
    <dgm:pt modelId="{55403095-2C51-4378-A3CC-FFA636215C78}">
      <dgm:prSet/>
      <dgm:spPr/>
      <dgm:t>
        <a:bodyPr/>
        <a:lstStyle/>
        <a:p>
          <a:r>
            <a:rPr lang="en-IN"/>
            <a:t>Who buys</a:t>
          </a:r>
          <a:endParaRPr lang="en-US"/>
        </a:p>
      </dgm:t>
    </dgm:pt>
    <dgm:pt modelId="{064D20E9-8211-47B2-861C-C269F424C2B3}" type="parTrans" cxnId="{2D835803-1300-4D71-9DCB-2D319EAD7C00}">
      <dgm:prSet/>
      <dgm:spPr/>
      <dgm:t>
        <a:bodyPr/>
        <a:lstStyle/>
        <a:p>
          <a:endParaRPr lang="en-US"/>
        </a:p>
      </dgm:t>
    </dgm:pt>
    <dgm:pt modelId="{8D461B51-E249-4C7C-A552-123386CB8B3B}" type="sibTrans" cxnId="{2D835803-1300-4D71-9DCB-2D319EAD7C00}">
      <dgm:prSet/>
      <dgm:spPr/>
      <dgm:t>
        <a:bodyPr/>
        <a:lstStyle/>
        <a:p>
          <a:endParaRPr lang="en-US"/>
        </a:p>
      </dgm:t>
    </dgm:pt>
    <dgm:pt modelId="{5573161A-C343-448E-A550-840DD74D0B7D}">
      <dgm:prSet/>
      <dgm:spPr/>
      <dgm:t>
        <a:bodyPr/>
        <a:lstStyle/>
        <a:p>
          <a:r>
            <a:rPr lang="en-IN"/>
            <a:t>Type of buy</a:t>
          </a:r>
          <a:endParaRPr lang="en-US"/>
        </a:p>
      </dgm:t>
    </dgm:pt>
    <dgm:pt modelId="{D3078224-5732-4252-A316-24ABA5CAA5A9}" type="parTrans" cxnId="{B83E8BE3-41E6-435B-80D6-AD82AC8D5906}">
      <dgm:prSet/>
      <dgm:spPr/>
      <dgm:t>
        <a:bodyPr/>
        <a:lstStyle/>
        <a:p>
          <a:endParaRPr lang="en-US"/>
        </a:p>
      </dgm:t>
    </dgm:pt>
    <dgm:pt modelId="{DCB3F14A-2417-4EE9-9F05-6A78DDB0AA13}" type="sibTrans" cxnId="{B83E8BE3-41E6-435B-80D6-AD82AC8D5906}">
      <dgm:prSet/>
      <dgm:spPr/>
      <dgm:t>
        <a:bodyPr/>
        <a:lstStyle/>
        <a:p>
          <a:endParaRPr lang="en-US"/>
        </a:p>
      </dgm:t>
    </dgm:pt>
    <dgm:pt modelId="{80591BD8-CA88-42C3-B41C-FABBA6BC5896}">
      <dgm:prSet/>
      <dgm:spPr/>
      <dgm:t>
        <a:bodyPr/>
        <a:lstStyle/>
        <a:p>
          <a:pPr>
            <a:defRPr b="1"/>
          </a:pPr>
          <a:r>
            <a:rPr lang="en-IN" b="1"/>
            <a:t>Demographic</a:t>
          </a:r>
          <a:endParaRPr lang="en-US"/>
        </a:p>
      </dgm:t>
    </dgm:pt>
    <dgm:pt modelId="{284CD77B-AD03-4152-ACC6-E49CF6D6AE3F}" type="parTrans" cxnId="{8BB7DD8C-A4FA-42C2-839C-D831A7A7E5B7}">
      <dgm:prSet/>
      <dgm:spPr/>
      <dgm:t>
        <a:bodyPr/>
        <a:lstStyle/>
        <a:p>
          <a:endParaRPr lang="en-US"/>
        </a:p>
      </dgm:t>
    </dgm:pt>
    <dgm:pt modelId="{F0EC9DFC-945F-453F-8017-77D0460AAB41}" type="sibTrans" cxnId="{8BB7DD8C-A4FA-42C2-839C-D831A7A7E5B7}">
      <dgm:prSet/>
      <dgm:spPr/>
      <dgm:t>
        <a:bodyPr/>
        <a:lstStyle/>
        <a:p>
          <a:endParaRPr lang="en-US"/>
        </a:p>
      </dgm:t>
    </dgm:pt>
    <dgm:pt modelId="{8EBF7FA6-96CC-4745-8DEE-C71A80375232}">
      <dgm:prSet/>
      <dgm:spPr/>
      <dgm:t>
        <a:bodyPr/>
        <a:lstStyle/>
        <a:p>
          <a:r>
            <a:rPr lang="en-IN"/>
            <a:t>S I C code</a:t>
          </a:r>
          <a:endParaRPr lang="en-US"/>
        </a:p>
      </dgm:t>
    </dgm:pt>
    <dgm:pt modelId="{B459AE7C-119E-435B-9DAC-6FF132966042}" type="parTrans" cxnId="{8DAD7946-8789-4036-BE0D-EB16AFA0D479}">
      <dgm:prSet/>
      <dgm:spPr/>
      <dgm:t>
        <a:bodyPr/>
        <a:lstStyle/>
        <a:p>
          <a:endParaRPr lang="en-US"/>
        </a:p>
      </dgm:t>
    </dgm:pt>
    <dgm:pt modelId="{F6582F0C-82EC-40E5-875A-4AA445182A1F}" type="sibTrans" cxnId="{8DAD7946-8789-4036-BE0D-EB16AFA0D479}">
      <dgm:prSet/>
      <dgm:spPr/>
      <dgm:t>
        <a:bodyPr/>
        <a:lstStyle/>
        <a:p>
          <a:endParaRPr lang="en-US"/>
        </a:p>
      </dgm:t>
    </dgm:pt>
    <dgm:pt modelId="{46A78C80-8D8E-4ABF-8B31-4CA15D1ED249}">
      <dgm:prSet/>
      <dgm:spPr/>
      <dgm:t>
        <a:bodyPr/>
        <a:lstStyle/>
        <a:p>
          <a:r>
            <a:rPr lang="en-IN"/>
            <a:t>Number of employees</a:t>
          </a:r>
          <a:endParaRPr lang="en-US"/>
        </a:p>
      </dgm:t>
    </dgm:pt>
    <dgm:pt modelId="{D9FF069E-0731-4AA4-AB30-A093F6BA5597}" type="parTrans" cxnId="{4371546C-2A81-46A6-B8F4-50CA01D62645}">
      <dgm:prSet/>
      <dgm:spPr/>
      <dgm:t>
        <a:bodyPr/>
        <a:lstStyle/>
        <a:p>
          <a:endParaRPr lang="en-US"/>
        </a:p>
      </dgm:t>
    </dgm:pt>
    <dgm:pt modelId="{BBCFE4F6-CA7A-4F76-B322-B73285303E5E}" type="sibTrans" cxnId="{4371546C-2A81-46A6-B8F4-50CA01D62645}">
      <dgm:prSet/>
      <dgm:spPr/>
      <dgm:t>
        <a:bodyPr/>
        <a:lstStyle/>
        <a:p>
          <a:endParaRPr lang="en-US"/>
        </a:p>
      </dgm:t>
    </dgm:pt>
    <dgm:pt modelId="{16A7CBC8-ED2E-476D-9B82-C51C130211A3}">
      <dgm:prSet/>
      <dgm:spPr/>
      <dgm:t>
        <a:bodyPr/>
        <a:lstStyle/>
        <a:p>
          <a:r>
            <a:rPr lang="en-IN"/>
            <a:t>Number of production workers</a:t>
          </a:r>
          <a:endParaRPr lang="en-US"/>
        </a:p>
      </dgm:t>
    </dgm:pt>
    <dgm:pt modelId="{300EB818-09C6-40DA-8BE7-20EB13F78AB4}" type="parTrans" cxnId="{AFB05B5D-BE25-43F8-A08F-6F7C050642DF}">
      <dgm:prSet/>
      <dgm:spPr/>
      <dgm:t>
        <a:bodyPr/>
        <a:lstStyle/>
        <a:p>
          <a:endParaRPr lang="en-US"/>
        </a:p>
      </dgm:t>
    </dgm:pt>
    <dgm:pt modelId="{FC85C4D5-AC10-4DB3-8D5A-EC41030A76C3}" type="sibTrans" cxnId="{AFB05B5D-BE25-43F8-A08F-6F7C050642DF}">
      <dgm:prSet/>
      <dgm:spPr/>
      <dgm:t>
        <a:bodyPr/>
        <a:lstStyle/>
        <a:p>
          <a:endParaRPr lang="en-US"/>
        </a:p>
      </dgm:t>
    </dgm:pt>
    <dgm:pt modelId="{FAE27AF9-CDEB-4A79-8906-CC932512462F}">
      <dgm:prSet/>
      <dgm:spPr/>
      <dgm:t>
        <a:bodyPr/>
        <a:lstStyle/>
        <a:p>
          <a:r>
            <a:rPr lang="en-IN"/>
            <a:t>Annual sales volume</a:t>
          </a:r>
          <a:endParaRPr lang="en-US"/>
        </a:p>
      </dgm:t>
    </dgm:pt>
    <dgm:pt modelId="{1CFC42C2-DC03-4C39-9A61-70F0FBF4E4BD}" type="parTrans" cxnId="{7B004BA3-ABB9-496F-A07B-FBA58FF43319}">
      <dgm:prSet/>
      <dgm:spPr/>
      <dgm:t>
        <a:bodyPr/>
        <a:lstStyle/>
        <a:p>
          <a:endParaRPr lang="en-US"/>
        </a:p>
      </dgm:t>
    </dgm:pt>
    <dgm:pt modelId="{D28EC423-B420-464F-AF49-64FB48710699}" type="sibTrans" cxnId="{7B004BA3-ABB9-496F-A07B-FBA58FF43319}">
      <dgm:prSet/>
      <dgm:spPr/>
      <dgm:t>
        <a:bodyPr/>
        <a:lstStyle/>
        <a:p>
          <a:endParaRPr lang="en-US"/>
        </a:p>
      </dgm:t>
    </dgm:pt>
    <dgm:pt modelId="{A644591A-7D54-4668-9AF6-51B575C8945E}">
      <dgm:prSet/>
      <dgm:spPr/>
      <dgm:t>
        <a:bodyPr/>
        <a:lstStyle/>
        <a:p>
          <a:r>
            <a:rPr lang="en-IN"/>
            <a:t>Number of establishments</a:t>
          </a:r>
          <a:endParaRPr lang="en-US"/>
        </a:p>
      </dgm:t>
    </dgm:pt>
    <dgm:pt modelId="{C423539F-0C1D-4D3B-9E0F-06E5F7A0929C}" type="parTrans" cxnId="{279CDCC6-C3C2-41F6-9DBB-055D41FA4C49}">
      <dgm:prSet/>
      <dgm:spPr/>
      <dgm:t>
        <a:bodyPr/>
        <a:lstStyle/>
        <a:p>
          <a:endParaRPr lang="en-US"/>
        </a:p>
      </dgm:t>
    </dgm:pt>
    <dgm:pt modelId="{01CACFA2-141C-4193-AC88-84C6C1D78216}" type="sibTrans" cxnId="{279CDCC6-C3C2-41F6-9DBB-055D41FA4C49}">
      <dgm:prSet/>
      <dgm:spPr/>
      <dgm:t>
        <a:bodyPr/>
        <a:lstStyle/>
        <a:p>
          <a:endParaRPr lang="en-US"/>
        </a:p>
      </dgm:t>
    </dgm:pt>
    <dgm:pt modelId="{E1C08835-255B-48EF-951F-11579A15BB63}" type="pres">
      <dgm:prSet presAssocID="{9F497D3D-180B-43C2-9A17-D29B54DF68C1}" presName="root" presStyleCnt="0">
        <dgm:presLayoutVars>
          <dgm:dir/>
          <dgm:resizeHandles val="exact"/>
        </dgm:presLayoutVars>
      </dgm:prSet>
      <dgm:spPr/>
    </dgm:pt>
    <dgm:pt modelId="{910F1610-A44B-42F6-A1F6-96D8399040AA}" type="pres">
      <dgm:prSet presAssocID="{390435E1-BDB0-4A71-8E8B-2DC09F6CC4FF}" presName="compNode" presStyleCnt="0"/>
      <dgm:spPr/>
    </dgm:pt>
    <dgm:pt modelId="{D066DEFB-F246-440F-AC98-548F8365A4FD}" type="pres">
      <dgm:prSet presAssocID="{390435E1-BDB0-4A71-8E8B-2DC09F6CC4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9FF29ADB-2035-4397-A4C9-4E0CE09F1A55}" type="pres">
      <dgm:prSet presAssocID="{390435E1-BDB0-4A71-8E8B-2DC09F6CC4FF}" presName="iconSpace" presStyleCnt="0"/>
      <dgm:spPr/>
    </dgm:pt>
    <dgm:pt modelId="{D2A9DA0D-1F1E-49D5-B264-BA6E1D98E57B}" type="pres">
      <dgm:prSet presAssocID="{390435E1-BDB0-4A71-8E8B-2DC09F6CC4FF}" presName="parTx" presStyleLbl="revTx" presStyleIdx="0" presStyleCnt="6">
        <dgm:presLayoutVars>
          <dgm:chMax val="0"/>
          <dgm:chPref val="0"/>
        </dgm:presLayoutVars>
      </dgm:prSet>
      <dgm:spPr/>
    </dgm:pt>
    <dgm:pt modelId="{4D0AB708-2388-4244-BA89-9AFDC8D67EA9}" type="pres">
      <dgm:prSet presAssocID="{390435E1-BDB0-4A71-8E8B-2DC09F6CC4FF}" presName="txSpace" presStyleCnt="0"/>
      <dgm:spPr/>
    </dgm:pt>
    <dgm:pt modelId="{BEBFF7DE-CF81-4546-A3EE-767027FF8A9E}" type="pres">
      <dgm:prSet presAssocID="{390435E1-BDB0-4A71-8E8B-2DC09F6CC4FF}" presName="desTx" presStyleLbl="revTx" presStyleIdx="1" presStyleCnt="6">
        <dgm:presLayoutVars/>
      </dgm:prSet>
      <dgm:spPr/>
    </dgm:pt>
    <dgm:pt modelId="{66F9B465-969E-4EDD-87ED-E961A6C2B1D1}" type="pres">
      <dgm:prSet presAssocID="{15702052-7320-4794-AA4E-61C6FA96291D}" presName="sibTrans" presStyleCnt="0"/>
      <dgm:spPr/>
    </dgm:pt>
    <dgm:pt modelId="{DD9A4247-34E1-4E46-BA7F-F3311359AEA7}" type="pres">
      <dgm:prSet presAssocID="{463D899A-598B-4009-BA5C-2D4D7285EFF8}" presName="compNode" presStyleCnt="0"/>
      <dgm:spPr/>
    </dgm:pt>
    <dgm:pt modelId="{38A2C263-596A-4AA2-8BFE-8C5AE95A9076}" type="pres">
      <dgm:prSet presAssocID="{463D899A-598B-4009-BA5C-2D4D7285EF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re"/>
        </a:ext>
      </dgm:extLst>
    </dgm:pt>
    <dgm:pt modelId="{A63DF5F0-6AF6-41F8-9ADE-F1ED0120F69C}" type="pres">
      <dgm:prSet presAssocID="{463D899A-598B-4009-BA5C-2D4D7285EFF8}" presName="iconSpace" presStyleCnt="0"/>
      <dgm:spPr/>
    </dgm:pt>
    <dgm:pt modelId="{02755A97-07CA-43D1-959D-77C7A4D2CB4F}" type="pres">
      <dgm:prSet presAssocID="{463D899A-598B-4009-BA5C-2D4D7285EFF8}" presName="parTx" presStyleLbl="revTx" presStyleIdx="2" presStyleCnt="6">
        <dgm:presLayoutVars>
          <dgm:chMax val="0"/>
          <dgm:chPref val="0"/>
        </dgm:presLayoutVars>
      </dgm:prSet>
      <dgm:spPr/>
    </dgm:pt>
    <dgm:pt modelId="{C2B758D0-764C-4C8C-8FF2-3683D311704A}" type="pres">
      <dgm:prSet presAssocID="{463D899A-598B-4009-BA5C-2D4D7285EFF8}" presName="txSpace" presStyleCnt="0"/>
      <dgm:spPr/>
    </dgm:pt>
    <dgm:pt modelId="{F1FBB7CC-DDEF-46AC-8A7C-B1ECF0C2BE81}" type="pres">
      <dgm:prSet presAssocID="{463D899A-598B-4009-BA5C-2D4D7285EFF8}" presName="desTx" presStyleLbl="revTx" presStyleIdx="3" presStyleCnt="6">
        <dgm:presLayoutVars/>
      </dgm:prSet>
      <dgm:spPr/>
    </dgm:pt>
    <dgm:pt modelId="{894DE037-F878-4F0D-83DC-76C35DE147CE}" type="pres">
      <dgm:prSet presAssocID="{06C45065-8575-4025-A6F0-5E325484D391}" presName="sibTrans" presStyleCnt="0"/>
      <dgm:spPr/>
    </dgm:pt>
    <dgm:pt modelId="{275A91B7-D13B-4F18-98EE-2AACE9247249}" type="pres">
      <dgm:prSet presAssocID="{80591BD8-CA88-42C3-B41C-FABBA6BC5896}" presName="compNode" presStyleCnt="0"/>
      <dgm:spPr/>
    </dgm:pt>
    <dgm:pt modelId="{21D555A5-1E5C-4EF8-B40D-C7B0F25EC377}" type="pres">
      <dgm:prSet presAssocID="{80591BD8-CA88-42C3-B41C-FABBA6BC5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36802504-332D-4EB9-A82D-93A0F8F41FEE}" type="pres">
      <dgm:prSet presAssocID="{80591BD8-CA88-42C3-B41C-FABBA6BC5896}" presName="iconSpace" presStyleCnt="0"/>
      <dgm:spPr/>
    </dgm:pt>
    <dgm:pt modelId="{F27886DB-D746-40F1-A098-61261DF62D5A}" type="pres">
      <dgm:prSet presAssocID="{80591BD8-CA88-42C3-B41C-FABBA6BC5896}" presName="parTx" presStyleLbl="revTx" presStyleIdx="4" presStyleCnt="6">
        <dgm:presLayoutVars>
          <dgm:chMax val="0"/>
          <dgm:chPref val="0"/>
        </dgm:presLayoutVars>
      </dgm:prSet>
      <dgm:spPr/>
    </dgm:pt>
    <dgm:pt modelId="{4CDA8F39-3AA2-414B-8E06-59E1AE7EFEBB}" type="pres">
      <dgm:prSet presAssocID="{80591BD8-CA88-42C3-B41C-FABBA6BC5896}" presName="txSpace" presStyleCnt="0"/>
      <dgm:spPr/>
    </dgm:pt>
    <dgm:pt modelId="{046DCF08-D139-4C35-B522-24A9A0D6121C}" type="pres">
      <dgm:prSet presAssocID="{80591BD8-CA88-42C3-B41C-FABBA6BC5896}" presName="desTx" presStyleLbl="revTx" presStyleIdx="5" presStyleCnt="6">
        <dgm:presLayoutVars/>
      </dgm:prSet>
      <dgm:spPr/>
    </dgm:pt>
  </dgm:ptLst>
  <dgm:cxnLst>
    <dgm:cxn modelId="{2D835803-1300-4D71-9DCB-2D319EAD7C00}" srcId="{463D899A-598B-4009-BA5C-2D4D7285EFF8}" destId="{55403095-2C51-4378-A3CC-FFA636215C78}" srcOrd="1" destOrd="0" parTransId="{064D20E9-8211-47B2-861C-C269F424C2B3}" sibTransId="{8D461B51-E249-4C7C-A552-123386CB8B3B}"/>
    <dgm:cxn modelId="{7E472A0D-101A-4D21-8CD8-6D27E99E7554}" type="presOf" srcId="{80591BD8-CA88-42C3-B41C-FABBA6BC5896}" destId="{F27886DB-D746-40F1-A098-61261DF62D5A}" srcOrd="0" destOrd="0" presId="urn:microsoft.com/office/officeart/2018/5/layout/CenteredIconLabelDescriptionList"/>
    <dgm:cxn modelId="{3B00D012-8FC0-4B1D-A318-F73099B658CD}" type="presOf" srcId="{46A78C80-8D8E-4ABF-8B31-4CA15D1ED249}" destId="{046DCF08-D139-4C35-B522-24A9A0D6121C}" srcOrd="0" destOrd="1" presId="urn:microsoft.com/office/officeart/2018/5/layout/CenteredIconLabelDescriptionList"/>
    <dgm:cxn modelId="{079A5D18-3DC9-4764-A858-7DDF6967B5B5}" type="presOf" srcId="{FAE27AF9-CDEB-4A79-8906-CC932512462F}" destId="{046DCF08-D139-4C35-B522-24A9A0D6121C}" srcOrd="0" destOrd="3" presId="urn:microsoft.com/office/officeart/2018/5/layout/CenteredIconLabelDescriptionList"/>
    <dgm:cxn modelId="{83213D1B-5719-492A-AB8E-BACFB1E98156}" type="presOf" srcId="{5573161A-C343-448E-A550-840DD74D0B7D}" destId="{F1FBB7CC-DDEF-46AC-8A7C-B1ECF0C2BE81}" srcOrd="0" destOrd="2" presId="urn:microsoft.com/office/officeart/2018/5/layout/CenteredIconLabelDescriptionList"/>
    <dgm:cxn modelId="{894AF71B-9CDE-40DB-860D-9CA3A9333706}" type="presOf" srcId="{8EBF7FA6-96CC-4745-8DEE-C71A80375232}" destId="{046DCF08-D139-4C35-B522-24A9A0D6121C}" srcOrd="0" destOrd="0" presId="urn:microsoft.com/office/officeart/2018/5/layout/CenteredIconLabelDescriptionList"/>
    <dgm:cxn modelId="{0A33A433-D5C4-49A5-A885-823AC7D04847}" srcId="{390435E1-BDB0-4A71-8E8B-2DC09F6CC4FF}" destId="{5347E932-D4A1-4186-B789-58ABAA56BB23}" srcOrd="2" destOrd="0" parTransId="{A1B1763D-09C1-45C8-9067-75EA1A2AF64C}" sibTransId="{3F68FD1C-D67E-4517-8EE3-FF97488D7511}"/>
    <dgm:cxn modelId="{3F74E13A-A179-4CD3-9129-D1D20B2EE2A2}" type="presOf" srcId="{390435E1-BDB0-4A71-8E8B-2DC09F6CC4FF}" destId="{D2A9DA0D-1F1E-49D5-B264-BA6E1D98E57B}" srcOrd="0" destOrd="0" presId="urn:microsoft.com/office/officeart/2018/5/layout/CenteredIconLabelDescriptionList"/>
    <dgm:cxn modelId="{0BE2D75C-09DF-4AA0-B05B-A8D4E5180955}" type="presOf" srcId="{5347E932-D4A1-4186-B789-58ABAA56BB23}" destId="{BEBFF7DE-CF81-4546-A3EE-767027FF8A9E}" srcOrd="0" destOrd="2" presId="urn:microsoft.com/office/officeart/2018/5/layout/CenteredIconLabelDescriptionList"/>
    <dgm:cxn modelId="{AFB05B5D-BE25-43F8-A08F-6F7C050642DF}" srcId="{80591BD8-CA88-42C3-B41C-FABBA6BC5896}" destId="{16A7CBC8-ED2E-476D-9B82-C51C130211A3}" srcOrd="2" destOrd="0" parTransId="{300EB818-09C6-40DA-8BE7-20EB13F78AB4}" sibTransId="{FC85C4D5-AC10-4DB3-8D5A-EC41030A76C3}"/>
    <dgm:cxn modelId="{323B2044-1B3C-4D87-952F-D018D943C7AF}" type="presOf" srcId="{B0527A5C-03D3-4C11-8AE9-BDC1BCD9F2FF}" destId="{BEBFF7DE-CF81-4546-A3EE-767027FF8A9E}" srcOrd="0" destOrd="0" presId="urn:microsoft.com/office/officeart/2018/5/layout/CenteredIconLabelDescriptionList"/>
    <dgm:cxn modelId="{8DAD7946-8789-4036-BE0D-EB16AFA0D479}" srcId="{80591BD8-CA88-42C3-B41C-FABBA6BC5896}" destId="{8EBF7FA6-96CC-4745-8DEE-C71A80375232}" srcOrd="0" destOrd="0" parTransId="{B459AE7C-119E-435B-9DAC-6FF132966042}" sibTransId="{F6582F0C-82EC-40E5-875A-4AA445182A1F}"/>
    <dgm:cxn modelId="{4371546C-2A81-46A6-B8F4-50CA01D62645}" srcId="{80591BD8-CA88-42C3-B41C-FABBA6BC5896}" destId="{46A78C80-8D8E-4ABF-8B31-4CA15D1ED249}" srcOrd="1" destOrd="0" parTransId="{D9FF069E-0731-4AA4-AB30-A093F6BA5597}" sibTransId="{BBCFE4F6-CA7A-4F76-B322-B73285303E5E}"/>
    <dgm:cxn modelId="{BC474B88-FD15-48EF-BA38-F3A3BCA5C40E}" type="presOf" srcId="{55403095-2C51-4378-A3CC-FFA636215C78}" destId="{F1FBB7CC-DDEF-46AC-8A7C-B1ECF0C2BE81}" srcOrd="0" destOrd="1" presId="urn:microsoft.com/office/officeart/2018/5/layout/CenteredIconLabelDescriptionList"/>
    <dgm:cxn modelId="{8BB7DD8C-A4FA-42C2-839C-D831A7A7E5B7}" srcId="{9F497D3D-180B-43C2-9A17-D29B54DF68C1}" destId="{80591BD8-CA88-42C3-B41C-FABBA6BC5896}" srcOrd="2" destOrd="0" parTransId="{284CD77B-AD03-4152-ACC6-E49CF6D6AE3F}" sibTransId="{F0EC9DFC-945F-453F-8017-77D0460AAB41}"/>
    <dgm:cxn modelId="{BC5CBA8D-A205-4071-B005-D29AC6D1BFFF}" type="presOf" srcId="{2CEAFCCB-C540-43A3-B61E-FA72AC738049}" destId="{BEBFF7DE-CF81-4546-A3EE-767027FF8A9E}" srcOrd="0" destOrd="1" presId="urn:microsoft.com/office/officeart/2018/5/layout/CenteredIconLabelDescriptionList"/>
    <dgm:cxn modelId="{736E2D92-B93A-470B-9A3D-9494D4836220}" srcId="{390435E1-BDB0-4A71-8E8B-2DC09F6CC4FF}" destId="{B0527A5C-03D3-4C11-8AE9-BDC1BCD9F2FF}" srcOrd="0" destOrd="0" parTransId="{EB31AF71-8A37-45FF-AE8F-704C6E04693F}" sibTransId="{BE61D2BB-5DA1-4CDC-B701-5B1B7C47C86A}"/>
    <dgm:cxn modelId="{7B004BA3-ABB9-496F-A07B-FBA58FF43319}" srcId="{80591BD8-CA88-42C3-B41C-FABBA6BC5896}" destId="{FAE27AF9-CDEB-4A79-8906-CC932512462F}" srcOrd="3" destOrd="0" parTransId="{1CFC42C2-DC03-4C39-9A61-70F0FBF4E4BD}" sibTransId="{D28EC423-B420-464F-AF49-64FB48710699}"/>
    <dgm:cxn modelId="{B2784FA6-A0D0-4240-94F0-890E428BD7AC}" type="presOf" srcId="{463D899A-598B-4009-BA5C-2D4D7285EFF8}" destId="{02755A97-07CA-43D1-959D-77C7A4D2CB4F}" srcOrd="0" destOrd="0" presId="urn:microsoft.com/office/officeart/2018/5/layout/CenteredIconLabelDescriptionList"/>
    <dgm:cxn modelId="{A69981A8-396B-4598-B197-567F5C2B65F3}" srcId="{463D899A-598B-4009-BA5C-2D4D7285EFF8}" destId="{2BB99C31-C678-44F3-BA1D-025EC652B0F0}" srcOrd="0" destOrd="0" parTransId="{E61F8864-902F-4187-A2B5-4B923E9A4687}" sibTransId="{7C709686-323F-41B9-8442-F26371E84FFE}"/>
    <dgm:cxn modelId="{279CDCC6-C3C2-41F6-9DBB-055D41FA4C49}" srcId="{80591BD8-CA88-42C3-B41C-FABBA6BC5896}" destId="{A644591A-7D54-4668-9AF6-51B575C8945E}" srcOrd="4" destOrd="0" parTransId="{C423539F-0C1D-4D3B-9E0F-06E5F7A0929C}" sibTransId="{01CACFA2-141C-4193-AC88-84C6C1D78216}"/>
    <dgm:cxn modelId="{BB4C38D6-0A12-4F3F-90A8-00E3BE0589FC}" type="presOf" srcId="{9F497D3D-180B-43C2-9A17-D29B54DF68C1}" destId="{E1C08835-255B-48EF-951F-11579A15BB63}" srcOrd="0" destOrd="0" presId="urn:microsoft.com/office/officeart/2018/5/layout/CenteredIconLabelDescriptionList"/>
    <dgm:cxn modelId="{39E0BDD6-FFB1-4E79-8513-0B8F3B9D4E75}" srcId="{9F497D3D-180B-43C2-9A17-D29B54DF68C1}" destId="{463D899A-598B-4009-BA5C-2D4D7285EFF8}" srcOrd="1" destOrd="0" parTransId="{6D019790-0BC0-4BB5-8D8F-AEDBB1EE5DF0}" sibTransId="{06C45065-8575-4025-A6F0-5E325484D391}"/>
    <dgm:cxn modelId="{0F1E8ED9-FA6E-4EDF-BDD2-FB2D15CB3BC8}" srcId="{9F497D3D-180B-43C2-9A17-D29B54DF68C1}" destId="{390435E1-BDB0-4A71-8E8B-2DC09F6CC4FF}" srcOrd="0" destOrd="0" parTransId="{B82077D9-49D4-4103-A19E-2ADFB95F7327}" sibTransId="{15702052-7320-4794-AA4E-61C6FA96291D}"/>
    <dgm:cxn modelId="{EE10CEE2-8CA0-467A-9306-84A468FA06C6}" type="presOf" srcId="{16A7CBC8-ED2E-476D-9B82-C51C130211A3}" destId="{046DCF08-D139-4C35-B522-24A9A0D6121C}" srcOrd="0" destOrd="2" presId="urn:microsoft.com/office/officeart/2018/5/layout/CenteredIconLabelDescriptionList"/>
    <dgm:cxn modelId="{B83E8BE3-41E6-435B-80D6-AD82AC8D5906}" srcId="{463D899A-598B-4009-BA5C-2D4D7285EFF8}" destId="{5573161A-C343-448E-A550-840DD74D0B7D}" srcOrd="2" destOrd="0" parTransId="{D3078224-5732-4252-A316-24ABA5CAA5A9}" sibTransId="{DCB3F14A-2417-4EE9-9F05-6A78DDB0AA13}"/>
    <dgm:cxn modelId="{3B2F9AEE-E8FF-4769-81AF-15ED9A79327D}" type="presOf" srcId="{2BB99C31-C678-44F3-BA1D-025EC652B0F0}" destId="{F1FBB7CC-DDEF-46AC-8A7C-B1ECF0C2BE81}" srcOrd="0" destOrd="0" presId="urn:microsoft.com/office/officeart/2018/5/layout/CenteredIconLabelDescriptionList"/>
    <dgm:cxn modelId="{6BC67DF4-C33B-4904-A5A9-B3317E5147B3}" srcId="{390435E1-BDB0-4A71-8E8B-2DC09F6CC4FF}" destId="{2CEAFCCB-C540-43A3-B61E-FA72AC738049}" srcOrd="1" destOrd="0" parTransId="{B8539157-6E1D-4C10-9CB9-9217D8F84DBE}" sibTransId="{D6B5AD75-47A2-4FA7-B967-1768F07CB5E4}"/>
    <dgm:cxn modelId="{3F92ECF9-3A9B-4D0D-B893-1647EC58D7D7}" type="presOf" srcId="{A644591A-7D54-4668-9AF6-51B575C8945E}" destId="{046DCF08-D139-4C35-B522-24A9A0D6121C}" srcOrd="0" destOrd="4" presId="urn:microsoft.com/office/officeart/2018/5/layout/CenteredIconLabelDescriptionList"/>
    <dgm:cxn modelId="{11F8EACE-2CE0-4848-93CB-492CBB1C5E3F}" type="presParOf" srcId="{E1C08835-255B-48EF-951F-11579A15BB63}" destId="{910F1610-A44B-42F6-A1F6-96D8399040AA}" srcOrd="0" destOrd="0" presId="urn:microsoft.com/office/officeart/2018/5/layout/CenteredIconLabelDescriptionList"/>
    <dgm:cxn modelId="{9A82D333-8211-4621-BD25-42BD841673B7}" type="presParOf" srcId="{910F1610-A44B-42F6-A1F6-96D8399040AA}" destId="{D066DEFB-F246-440F-AC98-548F8365A4FD}" srcOrd="0" destOrd="0" presId="urn:microsoft.com/office/officeart/2018/5/layout/CenteredIconLabelDescriptionList"/>
    <dgm:cxn modelId="{37E96AF3-25A9-45B6-84AA-7DF8A42C3AB0}" type="presParOf" srcId="{910F1610-A44B-42F6-A1F6-96D8399040AA}" destId="{9FF29ADB-2035-4397-A4C9-4E0CE09F1A55}" srcOrd="1" destOrd="0" presId="urn:microsoft.com/office/officeart/2018/5/layout/CenteredIconLabelDescriptionList"/>
    <dgm:cxn modelId="{40558120-6313-4E49-BFA0-11FB181E7124}" type="presParOf" srcId="{910F1610-A44B-42F6-A1F6-96D8399040AA}" destId="{D2A9DA0D-1F1E-49D5-B264-BA6E1D98E57B}" srcOrd="2" destOrd="0" presId="urn:microsoft.com/office/officeart/2018/5/layout/CenteredIconLabelDescriptionList"/>
    <dgm:cxn modelId="{11FE7948-5E3B-48B9-ACBF-AF02D2DAA82E}" type="presParOf" srcId="{910F1610-A44B-42F6-A1F6-96D8399040AA}" destId="{4D0AB708-2388-4244-BA89-9AFDC8D67EA9}" srcOrd="3" destOrd="0" presId="urn:microsoft.com/office/officeart/2018/5/layout/CenteredIconLabelDescriptionList"/>
    <dgm:cxn modelId="{B278D859-5405-4FCF-8841-360CFB3D5B15}" type="presParOf" srcId="{910F1610-A44B-42F6-A1F6-96D8399040AA}" destId="{BEBFF7DE-CF81-4546-A3EE-767027FF8A9E}" srcOrd="4" destOrd="0" presId="urn:microsoft.com/office/officeart/2018/5/layout/CenteredIconLabelDescriptionList"/>
    <dgm:cxn modelId="{F918F68B-0B3A-4A90-9AB9-33708DCE3C7A}" type="presParOf" srcId="{E1C08835-255B-48EF-951F-11579A15BB63}" destId="{66F9B465-969E-4EDD-87ED-E961A6C2B1D1}" srcOrd="1" destOrd="0" presId="urn:microsoft.com/office/officeart/2018/5/layout/CenteredIconLabelDescriptionList"/>
    <dgm:cxn modelId="{8612C1BA-3F22-43E0-8779-3C1E52B6BCC5}" type="presParOf" srcId="{E1C08835-255B-48EF-951F-11579A15BB63}" destId="{DD9A4247-34E1-4E46-BA7F-F3311359AEA7}" srcOrd="2" destOrd="0" presId="urn:microsoft.com/office/officeart/2018/5/layout/CenteredIconLabelDescriptionList"/>
    <dgm:cxn modelId="{6DF99AD7-F358-494A-A81D-CBCD93CBF3E7}" type="presParOf" srcId="{DD9A4247-34E1-4E46-BA7F-F3311359AEA7}" destId="{38A2C263-596A-4AA2-8BFE-8C5AE95A9076}" srcOrd="0" destOrd="0" presId="urn:microsoft.com/office/officeart/2018/5/layout/CenteredIconLabelDescriptionList"/>
    <dgm:cxn modelId="{D33CF76C-C0C3-428D-81F5-3014AC3A5663}" type="presParOf" srcId="{DD9A4247-34E1-4E46-BA7F-F3311359AEA7}" destId="{A63DF5F0-6AF6-41F8-9ADE-F1ED0120F69C}" srcOrd="1" destOrd="0" presId="urn:microsoft.com/office/officeart/2018/5/layout/CenteredIconLabelDescriptionList"/>
    <dgm:cxn modelId="{2CC00520-6D2B-42DB-A3CD-80AC4D06D596}" type="presParOf" srcId="{DD9A4247-34E1-4E46-BA7F-F3311359AEA7}" destId="{02755A97-07CA-43D1-959D-77C7A4D2CB4F}" srcOrd="2" destOrd="0" presId="urn:microsoft.com/office/officeart/2018/5/layout/CenteredIconLabelDescriptionList"/>
    <dgm:cxn modelId="{49826247-13B4-4B0D-B882-0C2752081044}" type="presParOf" srcId="{DD9A4247-34E1-4E46-BA7F-F3311359AEA7}" destId="{C2B758D0-764C-4C8C-8FF2-3683D311704A}" srcOrd="3" destOrd="0" presId="urn:microsoft.com/office/officeart/2018/5/layout/CenteredIconLabelDescriptionList"/>
    <dgm:cxn modelId="{D24378C1-3531-4D33-BFB3-DD71D7DA8063}" type="presParOf" srcId="{DD9A4247-34E1-4E46-BA7F-F3311359AEA7}" destId="{F1FBB7CC-DDEF-46AC-8A7C-B1ECF0C2BE81}" srcOrd="4" destOrd="0" presId="urn:microsoft.com/office/officeart/2018/5/layout/CenteredIconLabelDescriptionList"/>
    <dgm:cxn modelId="{3525B461-7D7B-428F-B3ED-49937E9951F5}" type="presParOf" srcId="{E1C08835-255B-48EF-951F-11579A15BB63}" destId="{894DE037-F878-4F0D-83DC-76C35DE147CE}" srcOrd="3" destOrd="0" presId="urn:microsoft.com/office/officeart/2018/5/layout/CenteredIconLabelDescriptionList"/>
    <dgm:cxn modelId="{EBCD4825-2845-4C98-A739-D316C8AFC16C}" type="presParOf" srcId="{E1C08835-255B-48EF-951F-11579A15BB63}" destId="{275A91B7-D13B-4F18-98EE-2AACE9247249}" srcOrd="4" destOrd="0" presId="urn:microsoft.com/office/officeart/2018/5/layout/CenteredIconLabelDescriptionList"/>
    <dgm:cxn modelId="{E9FB4A15-0262-4DA1-90C7-E7D41C661DC1}" type="presParOf" srcId="{275A91B7-D13B-4F18-98EE-2AACE9247249}" destId="{21D555A5-1E5C-4EF8-B40D-C7B0F25EC377}" srcOrd="0" destOrd="0" presId="urn:microsoft.com/office/officeart/2018/5/layout/CenteredIconLabelDescriptionList"/>
    <dgm:cxn modelId="{FF690CFD-A2C0-421A-96B1-D2C6800E3F23}" type="presParOf" srcId="{275A91B7-D13B-4F18-98EE-2AACE9247249}" destId="{36802504-332D-4EB9-A82D-93A0F8F41FEE}" srcOrd="1" destOrd="0" presId="urn:microsoft.com/office/officeart/2018/5/layout/CenteredIconLabelDescriptionList"/>
    <dgm:cxn modelId="{07B3BBFA-6A3D-4975-BDDF-2B647B5A9C9C}" type="presParOf" srcId="{275A91B7-D13B-4F18-98EE-2AACE9247249}" destId="{F27886DB-D746-40F1-A098-61261DF62D5A}" srcOrd="2" destOrd="0" presId="urn:microsoft.com/office/officeart/2018/5/layout/CenteredIconLabelDescriptionList"/>
    <dgm:cxn modelId="{E6CB8E1D-7844-4193-8DD5-B5687DDCBE3B}" type="presParOf" srcId="{275A91B7-D13B-4F18-98EE-2AACE9247249}" destId="{4CDA8F39-3AA2-414B-8E06-59E1AE7EFEBB}" srcOrd="3" destOrd="0" presId="urn:microsoft.com/office/officeart/2018/5/layout/CenteredIconLabelDescriptionList"/>
    <dgm:cxn modelId="{643B713C-B4DD-4917-BEA7-5A6535CCBB5A}" type="presParOf" srcId="{275A91B7-D13B-4F18-98EE-2AACE9247249}" destId="{046DCF08-D139-4C35-B522-24A9A0D6121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D4C173-2BA4-488B-B864-2ACE249F34A1}"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E7442780-694A-4E08-9546-2C1516CA4289}">
      <dgm:prSet/>
      <dgm:spPr/>
      <dgm:t>
        <a:bodyPr/>
        <a:lstStyle/>
        <a:p>
          <a:r>
            <a:rPr lang="en-US"/>
            <a:t>Communicating category benefits:</a:t>
          </a:r>
        </a:p>
      </dgm:t>
    </dgm:pt>
    <dgm:pt modelId="{E29E8F29-C39C-4E5F-AE63-1039DB8F02C0}" type="parTrans" cxnId="{F4E82DFA-5B68-4C4A-A989-F55D2CA4AF9B}">
      <dgm:prSet/>
      <dgm:spPr/>
      <dgm:t>
        <a:bodyPr/>
        <a:lstStyle/>
        <a:p>
          <a:endParaRPr lang="en-US"/>
        </a:p>
      </dgm:t>
    </dgm:pt>
    <dgm:pt modelId="{84972C4A-F33A-4809-AA84-F75C0B6FB8F5}" type="sibTrans" cxnId="{F4E82DFA-5B68-4C4A-A989-F55D2CA4AF9B}">
      <dgm:prSet/>
      <dgm:spPr/>
      <dgm:t>
        <a:bodyPr/>
        <a:lstStyle/>
        <a:p>
          <a:endParaRPr lang="en-US"/>
        </a:p>
      </dgm:t>
    </dgm:pt>
    <dgm:pt modelId="{7B442A2E-7138-4D7B-B720-B7BF017D307D}">
      <dgm:prSet/>
      <dgm:spPr/>
      <dgm:t>
        <a:bodyPr/>
        <a:lstStyle/>
        <a:p>
          <a:r>
            <a:rPr lang="en-US"/>
            <a:t>Marketers use product benefits to announce category membership</a:t>
          </a:r>
        </a:p>
      </dgm:t>
    </dgm:pt>
    <dgm:pt modelId="{1B4FD66B-A984-4B48-9C87-6DA3D9C1DD18}" type="parTrans" cxnId="{CCCEA2D6-6B37-4234-9A10-8B634EAB56A5}">
      <dgm:prSet/>
      <dgm:spPr/>
      <dgm:t>
        <a:bodyPr/>
        <a:lstStyle/>
        <a:p>
          <a:endParaRPr lang="en-US"/>
        </a:p>
      </dgm:t>
    </dgm:pt>
    <dgm:pt modelId="{A7719B0D-620B-462E-99C5-FA1DA7A117A8}" type="sibTrans" cxnId="{CCCEA2D6-6B37-4234-9A10-8B634EAB56A5}">
      <dgm:prSet/>
      <dgm:spPr/>
      <dgm:t>
        <a:bodyPr/>
        <a:lstStyle/>
        <a:p>
          <a:endParaRPr lang="en-US"/>
        </a:p>
      </dgm:t>
    </dgm:pt>
    <dgm:pt modelId="{A65976D9-687B-4055-BA4D-061E03E48353}">
      <dgm:prSet/>
      <dgm:spPr/>
      <dgm:t>
        <a:bodyPr/>
        <a:lstStyle/>
        <a:p>
          <a:r>
            <a:rPr lang="en-US"/>
            <a:t>Exemplars:</a:t>
          </a:r>
        </a:p>
      </dgm:t>
    </dgm:pt>
    <dgm:pt modelId="{434AF3E0-13D4-4C96-A5CE-E46BB648EE17}" type="parTrans" cxnId="{4A1E3DFF-62CE-48A1-BC50-EDD5751C25F5}">
      <dgm:prSet/>
      <dgm:spPr/>
      <dgm:t>
        <a:bodyPr/>
        <a:lstStyle/>
        <a:p>
          <a:endParaRPr lang="en-US"/>
        </a:p>
      </dgm:t>
    </dgm:pt>
    <dgm:pt modelId="{A8549338-EE36-452D-988F-1919E2B898B6}" type="sibTrans" cxnId="{4A1E3DFF-62CE-48A1-BC50-EDD5751C25F5}">
      <dgm:prSet/>
      <dgm:spPr/>
      <dgm:t>
        <a:bodyPr/>
        <a:lstStyle/>
        <a:p>
          <a:endParaRPr lang="en-US"/>
        </a:p>
      </dgm:t>
    </dgm:pt>
    <dgm:pt modelId="{CE6ED895-187D-4F00-B33A-8B1D0F29C325}">
      <dgm:prSet/>
      <dgm:spPr/>
      <dgm:t>
        <a:bodyPr/>
        <a:lstStyle/>
        <a:p>
          <a:r>
            <a:rPr lang="en-US"/>
            <a:t>Well-known, noteworthy brands in a category can also be used as exemplars to specify a brand’s category membership</a:t>
          </a:r>
        </a:p>
      </dgm:t>
    </dgm:pt>
    <dgm:pt modelId="{0F04E4A2-B353-4333-B1F0-3A4B2AE82C2F}" type="parTrans" cxnId="{F4BC666F-415A-4FFD-99E5-2D8E1FEB37DF}">
      <dgm:prSet/>
      <dgm:spPr/>
      <dgm:t>
        <a:bodyPr/>
        <a:lstStyle/>
        <a:p>
          <a:endParaRPr lang="en-US"/>
        </a:p>
      </dgm:t>
    </dgm:pt>
    <dgm:pt modelId="{E565D299-4F3C-4953-BEF2-6B2EACC43300}" type="sibTrans" cxnId="{F4BC666F-415A-4FFD-99E5-2D8E1FEB37DF}">
      <dgm:prSet/>
      <dgm:spPr/>
      <dgm:t>
        <a:bodyPr/>
        <a:lstStyle/>
        <a:p>
          <a:endParaRPr lang="en-US"/>
        </a:p>
      </dgm:t>
    </dgm:pt>
    <dgm:pt modelId="{0A80CC30-7237-43BE-A148-5D78CFF77D35}">
      <dgm:prSet/>
      <dgm:spPr/>
      <dgm:t>
        <a:bodyPr/>
        <a:lstStyle/>
        <a:p>
          <a:r>
            <a:rPr lang="en-US"/>
            <a:t>Product descriptor:</a:t>
          </a:r>
        </a:p>
      </dgm:t>
    </dgm:pt>
    <dgm:pt modelId="{78315F8D-8DE1-4E35-96F6-988770F0386C}" type="parTrans" cxnId="{74488C10-1E99-4E72-8AF1-F51D3264F535}">
      <dgm:prSet/>
      <dgm:spPr/>
      <dgm:t>
        <a:bodyPr/>
        <a:lstStyle/>
        <a:p>
          <a:endParaRPr lang="en-US"/>
        </a:p>
      </dgm:t>
    </dgm:pt>
    <dgm:pt modelId="{795F5D30-E824-4171-94A5-7931CD2B557E}" type="sibTrans" cxnId="{74488C10-1E99-4E72-8AF1-F51D3264F535}">
      <dgm:prSet/>
      <dgm:spPr/>
      <dgm:t>
        <a:bodyPr/>
        <a:lstStyle/>
        <a:p>
          <a:endParaRPr lang="en-US"/>
        </a:p>
      </dgm:t>
    </dgm:pt>
    <dgm:pt modelId="{FD3E8969-855D-4A47-ACE0-DEF1CE0FCEB9}">
      <dgm:prSet/>
      <dgm:spPr/>
      <dgm:t>
        <a:bodyPr/>
        <a:lstStyle/>
        <a:p>
          <a:r>
            <a:rPr lang="en-US"/>
            <a:t>Product descriptor that follows a brand name is often a very compact means of conveying category origin</a:t>
          </a:r>
        </a:p>
      </dgm:t>
    </dgm:pt>
    <dgm:pt modelId="{AD517FD2-6678-4E2B-BD93-E34F78F05720}" type="parTrans" cxnId="{265F4B4C-632F-4EF9-95B1-BCC24EE951C5}">
      <dgm:prSet/>
      <dgm:spPr/>
      <dgm:t>
        <a:bodyPr/>
        <a:lstStyle/>
        <a:p>
          <a:endParaRPr lang="en-US"/>
        </a:p>
      </dgm:t>
    </dgm:pt>
    <dgm:pt modelId="{0F41BBA6-02E0-4CBF-8EF4-E595E6B7EE62}" type="sibTrans" cxnId="{265F4B4C-632F-4EF9-95B1-BCC24EE951C5}">
      <dgm:prSet/>
      <dgm:spPr/>
      <dgm:t>
        <a:bodyPr/>
        <a:lstStyle/>
        <a:p>
          <a:endParaRPr lang="en-US"/>
        </a:p>
      </dgm:t>
    </dgm:pt>
    <dgm:pt modelId="{F897C41C-36D8-4748-AC6B-B080544DF698}" type="pres">
      <dgm:prSet presAssocID="{B8D4C173-2BA4-488B-B864-2ACE249F34A1}" presName="Name0" presStyleCnt="0">
        <dgm:presLayoutVars>
          <dgm:dir/>
          <dgm:animLvl val="lvl"/>
          <dgm:resizeHandles val="exact"/>
        </dgm:presLayoutVars>
      </dgm:prSet>
      <dgm:spPr/>
    </dgm:pt>
    <dgm:pt modelId="{DB868A7E-BECF-42C0-A4E2-0F59F79E673B}" type="pres">
      <dgm:prSet presAssocID="{E7442780-694A-4E08-9546-2C1516CA4289}" presName="linNode" presStyleCnt="0"/>
      <dgm:spPr/>
    </dgm:pt>
    <dgm:pt modelId="{A064846A-C009-423C-96C3-8F1A6077120B}" type="pres">
      <dgm:prSet presAssocID="{E7442780-694A-4E08-9546-2C1516CA4289}" presName="parentText" presStyleLbl="node1" presStyleIdx="0" presStyleCnt="3">
        <dgm:presLayoutVars>
          <dgm:chMax val="1"/>
          <dgm:bulletEnabled val="1"/>
        </dgm:presLayoutVars>
      </dgm:prSet>
      <dgm:spPr/>
    </dgm:pt>
    <dgm:pt modelId="{96CC0401-44A5-40F5-98A6-E7DE63EB7E99}" type="pres">
      <dgm:prSet presAssocID="{E7442780-694A-4E08-9546-2C1516CA4289}" presName="descendantText" presStyleLbl="alignAccFollowNode1" presStyleIdx="0" presStyleCnt="3">
        <dgm:presLayoutVars>
          <dgm:bulletEnabled val="1"/>
        </dgm:presLayoutVars>
      </dgm:prSet>
      <dgm:spPr/>
    </dgm:pt>
    <dgm:pt modelId="{089807FA-87CD-43A7-9897-0E1EF4CA4291}" type="pres">
      <dgm:prSet presAssocID="{84972C4A-F33A-4809-AA84-F75C0B6FB8F5}" presName="sp" presStyleCnt="0"/>
      <dgm:spPr/>
    </dgm:pt>
    <dgm:pt modelId="{9B8AA2E6-E11C-4BB8-8E0D-7675F04B87BB}" type="pres">
      <dgm:prSet presAssocID="{A65976D9-687B-4055-BA4D-061E03E48353}" presName="linNode" presStyleCnt="0"/>
      <dgm:spPr/>
    </dgm:pt>
    <dgm:pt modelId="{4A5B1D1E-E21B-44B7-8B8F-4E9691B9D4FD}" type="pres">
      <dgm:prSet presAssocID="{A65976D9-687B-4055-BA4D-061E03E48353}" presName="parentText" presStyleLbl="node1" presStyleIdx="1" presStyleCnt="3">
        <dgm:presLayoutVars>
          <dgm:chMax val="1"/>
          <dgm:bulletEnabled val="1"/>
        </dgm:presLayoutVars>
      </dgm:prSet>
      <dgm:spPr/>
    </dgm:pt>
    <dgm:pt modelId="{A3952C2A-EB4F-4C00-B934-A770C386F46F}" type="pres">
      <dgm:prSet presAssocID="{A65976D9-687B-4055-BA4D-061E03E48353}" presName="descendantText" presStyleLbl="alignAccFollowNode1" presStyleIdx="1" presStyleCnt="3">
        <dgm:presLayoutVars>
          <dgm:bulletEnabled val="1"/>
        </dgm:presLayoutVars>
      </dgm:prSet>
      <dgm:spPr/>
    </dgm:pt>
    <dgm:pt modelId="{9E1AB340-678A-40FC-A01A-4097DD23D7D5}" type="pres">
      <dgm:prSet presAssocID="{A8549338-EE36-452D-988F-1919E2B898B6}" presName="sp" presStyleCnt="0"/>
      <dgm:spPr/>
    </dgm:pt>
    <dgm:pt modelId="{5B1B9456-E676-45BE-B70E-3D3A13F3E5C5}" type="pres">
      <dgm:prSet presAssocID="{0A80CC30-7237-43BE-A148-5D78CFF77D35}" presName="linNode" presStyleCnt="0"/>
      <dgm:spPr/>
    </dgm:pt>
    <dgm:pt modelId="{A1632384-22AD-4003-8D60-39169CD49794}" type="pres">
      <dgm:prSet presAssocID="{0A80CC30-7237-43BE-A148-5D78CFF77D35}" presName="parentText" presStyleLbl="node1" presStyleIdx="2" presStyleCnt="3">
        <dgm:presLayoutVars>
          <dgm:chMax val="1"/>
          <dgm:bulletEnabled val="1"/>
        </dgm:presLayoutVars>
      </dgm:prSet>
      <dgm:spPr/>
    </dgm:pt>
    <dgm:pt modelId="{DAD45FA6-6773-461F-BDEA-9083B2C261A8}" type="pres">
      <dgm:prSet presAssocID="{0A80CC30-7237-43BE-A148-5D78CFF77D35}" presName="descendantText" presStyleLbl="alignAccFollowNode1" presStyleIdx="2" presStyleCnt="3">
        <dgm:presLayoutVars>
          <dgm:bulletEnabled val="1"/>
        </dgm:presLayoutVars>
      </dgm:prSet>
      <dgm:spPr/>
    </dgm:pt>
  </dgm:ptLst>
  <dgm:cxnLst>
    <dgm:cxn modelId="{74488C10-1E99-4E72-8AF1-F51D3264F535}" srcId="{B8D4C173-2BA4-488B-B864-2ACE249F34A1}" destId="{0A80CC30-7237-43BE-A148-5D78CFF77D35}" srcOrd="2" destOrd="0" parTransId="{78315F8D-8DE1-4E35-96F6-988770F0386C}" sibTransId="{795F5D30-E824-4171-94A5-7931CD2B557E}"/>
    <dgm:cxn modelId="{E753181E-224F-4BD5-884A-776DE618EE43}" type="presOf" srcId="{0A80CC30-7237-43BE-A148-5D78CFF77D35}" destId="{A1632384-22AD-4003-8D60-39169CD49794}" srcOrd="0" destOrd="0" presId="urn:microsoft.com/office/officeart/2005/8/layout/vList5"/>
    <dgm:cxn modelId="{AA01823B-B3B6-48C9-B134-6CC8593800EA}" type="presOf" srcId="{B8D4C173-2BA4-488B-B864-2ACE249F34A1}" destId="{F897C41C-36D8-4748-AC6B-B080544DF698}" srcOrd="0" destOrd="0" presId="urn:microsoft.com/office/officeart/2005/8/layout/vList5"/>
    <dgm:cxn modelId="{265F4B4C-632F-4EF9-95B1-BCC24EE951C5}" srcId="{0A80CC30-7237-43BE-A148-5D78CFF77D35}" destId="{FD3E8969-855D-4A47-ACE0-DEF1CE0FCEB9}" srcOrd="0" destOrd="0" parTransId="{AD517FD2-6678-4E2B-BD93-E34F78F05720}" sibTransId="{0F41BBA6-02E0-4CBF-8EF4-E595E6B7EE62}"/>
    <dgm:cxn modelId="{F4BC666F-415A-4FFD-99E5-2D8E1FEB37DF}" srcId="{A65976D9-687B-4055-BA4D-061E03E48353}" destId="{CE6ED895-187D-4F00-B33A-8B1D0F29C325}" srcOrd="0" destOrd="0" parTransId="{0F04E4A2-B353-4333-B1F0-3A4B2AE82C2F}" sibTransId="{E565D299-4F3C-4953-BEF2-6B2EACC43300}"/>
    <dgm:cxn modelId="{BE9D4C9B-6ED5-43DC-8F6E-10930675EE45}" type="presOf" srcId="{A65976D9-687B-4055-BA4D-061E03E48353}" destId="{4A5B1D1E-E21B-44B7-8B8F-4E9691B9D4FD}" srcOrd="0" destOrd="0" presId="urn:microsoft.com/office/officeart/2005/8/layout/vList5"/>
    <dgm:cxn modelId="{765AD8AA-7E4E-42E1-9F08-42B598D3AC42}" type="presOf" srcId="{CE6ED895-187D-4F00-B33A-8B1D0F29C325}" destId="{A3952C2A-EB4F-4C00-B934-A770C386F46F}" srcOrd="0" destOrd="0" presId="urn:microsoft.com/office/officeart/2005/8/layout/vList5"/>
    <dgm:cxn modelId="{B97A36C4-85FC-4DD2-80A6-34A74AE80EC5}" type="presOf" srcId="{7B442A2E-7138-4D7B-B720-B7BF017D307D}" destId="{96CC0401-44A5-40F5-98A6-E7DE63EB7E99}" srcOrd="0" destOrd="0" presId="urn:microsoft.com/office/officeart/2005/8/layout/vList5"/>
    <dgm:cxn modelId="{05EBF6C8-FFBA-455C-B70E-745DA70CBAF4}" type="presOf" srcId="{E7442780-694A-4E08-9546-2C1516CA4289}" destId="{A064846A-C009-423C-96C3-8F1A6077120B}" srcOrd="0" destOrd="0" presId="urn:microsoft.com/office/officeart/2005/8/layout/vList5"/>
    <dgm:cxn modelId="{CCCEA2D6-6B37-4234-9A10-8B634EAB56A5}" srcId="{E7442780-694A-4E08-9546-2C1516CA4289}" destId="{7B442A2E-7138-4D7B-B720-B7BF017D307D}" srcOrd="0" destOrd="0" parTransId="{1B4FD66B-A984-4B48-9C87-6DA3D9C1DD18}" sibTransId="{A7719B0D-620B-462E-99C5-FA1DA7A117A8}"/>
    <dgm:cxn modelId="{413D95DF-D52B-400B-8FDE-DA72260D030A}" type="presOf" srcId="{FD3E8969-855D-4A47-ACE0-DEF1CE0FCEB9}" destId="{DAD45FA6-6773-461F-BDEA-9083B2C261A8}" srcOrd="0" destOrd="0" presId="urn:microsoft.com/office/officeart/2005/8/layout/vList5"/>
    <dgm:cxn modelId="{F4E82DFA-5B68-4C4A-A989-F55D2CA4AF9B}" srcId="{B8D4C173-2BA4-488B-B864-2ACE249F34A1}" destId="{E7442780-694A-4E08-9546-2C1516CA4289}" srcOrd="0" destOrd="0" parTransId="{E29E8F29-C39C-4E5F-AE63-1039DB8F02C0}" sibTransId="{84972C4A-F33A-4809-AA84-F75C0B6FB8F5}"/>
    <dgm:cxn modelId="{4A1E3DFF-62CE-48A1-BC50-EDD5751C25F5}" srcId="{B8D4C173-2BA4-488B-B864-2ACE249F34A1}" destId="{A65976D9-687B-4055-BA4D-061E03E48353}" srcOrd="1" destOrd="0" parTransId="{434AF3E0-13D4-4C96-A5CE-E46BB648EE17}" sibTransId="{A8549338-EE36-452D-988F-1919E2B898B6}"/>
    <dgm:cxn modelId="{93146317-A3E8-483B-8609-91B5FEB27790}" type="presParOf" srcId="{F897C41C-36D8-4748-AC6B-B080544DF698}" destId="{DB868A7E-BECF-42C0-A4E2-0F59F79E673B}" srcOrd="0" destOrd="0" presId="urn:microsoft.com/office/officeart/2005/8/layout/vList5"/>
    <dgm:cxn modelId="{1E195078-6229-4E45-9167-A55AF1E476D6}" type="presParOf" srcId="{DB868A7E-BECF-42C0-A4E2-0F59F79E673B}" destId="{A064846A-C009-423C-96C3-8F1A6077120B}" srcOrd="0" destOrd="0" presId="urn:microsoft.com/office/officeart/2005/8/layout/vList5"/>
    <dgm:cxn modelId="{E31CF826-5DFD-43F7-811B-1C72604FC02D}" type="presParOf" srcId="{DB868A7E-BECF-42C0-A4E2-0F59F79E673B}" destId="{96CC0401-44A5-40F5-98A6-E7DE63EB7E99}" srcOrd="1" destOrd="0" presId="urn:microsoft.com/office/officeart/2005/8/layout/vList5"/>
    <dgm:cxn modelId="{4DAC58AC-5414-4FC9-9501-5713113A3CD9}" type="presParOf" srcId="{F897C41C-36D8-4748-AC6B-B080544DF698}" destId="{089807FA-87CD-43A7-9897-0E1EF4CA4291}" srcOrd="1" destOrd="0" presId="urn:microsoft.com/office/officeart/2005/8/layout/vList5"/>
    <dgm:cxn modelId="{7E565A70-7627-4380-8FDA-D4FC77B4B212}" type="presParOf" srcId="{F897C41C-36D8-4748-AC6B-B080544DF698}" destId="{9B8AA2E6-E11C-4BB8-8E0D-7675F04B87BB}" srcOrd="2" destOrd="0" presId="urn:microsoft.com/office/officeart/2005/8/layout/vList5"/>
    <dgm:cxn modelId="{A6065330-3569-47A7-8425-6B4B7B926B51}" type="presParOf" srcId="{9B8AA2E6-E11C-4BB8-8E0D-7675F04B87BB}" destId="{4A5B1D1E-E21B-44B7-8B8F-4E9691B9D4FD}" srcOrd="0" destOrd="0" presId="urn:microsoft.com/office/officeart/2005/8/layout/vList5"/>
    <dgm:cxn modelId="{E13DB13F-420C-4B93-B5BB-EFC5248535D7}" type="presParOf" srcId="{9B8AA2E6-E11C-4BB8-8E0D-7675F04B87BB}" destId="{A3952C2A-EB4F-4C00-B934-A770C386F46F}" srcOrd="1" destOrd="0" presId="urn:microsoft.com/office/officeart/2005/8/layout/vList5"/>
    <dgm:cxn modelId="{7A3B337E-B71D-4D07-BABE-C05976C72D46}" type="presParOf" srcId="{F897C41C-36D8-4748-AC6B-B080544DF698}" destId="{9E1AB340-678A-40FC-A01A-4097DD23D7D5}" srcOrd="3" destOrd="0" presId="urn:microsoft.com/office/officeart/2005/8/layout/vList5"/>
    <dgm:cxn modelId="{E7A27603-F6E9-4E08-A4DD-B9874C0A8265}" type="presParOf" srcId="{F897C41C-36D8-4748-AC6B-B080544DF698}" destId="{5B1B9456-E676-45BE-B70E-3D3A13F3E5C5}" srcOrd="4" destOrd="0" presId="urn:microsoft.com/office/officeart/2005/8/layout/vList5"/>
    <dgm:cxn modelId="{5A67ADCB-5575-4AF3-BC78-69AFB04BF6D3}" type="presParOf" srcId="{5B1B9456-E676-45BE-B70E-3D3A13F3E5C5}" destId="{A1632384-22AD-4003-8D60-39169CD49794}" srcOrd="0" destOrd="0" presId="urn:microsoft.com/office/officeart/2005/8/layout/vList5"/>
    <dgm:cxn modelId="{F53D3188-BA31-4B26-9FF2-A87A3C04F076}" type="presParOf" srcId="{5B1B9456-E676-45BE-B70E-3D3A13F3E5C5}" destId="{DAD45FA6-6773-461F-BDEA-9083B2C261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BD40D-FB79-46F0-8050-BBCB9FD26952}">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A611E-908C-4B7C-BE2A-5A6243204480}">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6A8E1-D32A-41C6-AB97-6E08E6CA3ACA}">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432649" y="2447"/>
        <a:ext cx="5156041" cy="1240389"/>
      </dsp:txXfrm>
    </dsp:sp>
    <dsp:sp modelId="{382DD44F-DFE1-452C-8427-6C1D915AA436}">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0E4AC-125C-4BFD-8C81-9CA984EE4695}">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30CDA-B3EB-4019-A07B-04B6E3EBBE23}">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Designing and Implementing Brand marketing Programs</a:t>
          </a:r>
        </a:p>
      </dsp:txBody>
      <dsp:txXfrm>
        <a:off x="1432649" y="1552933"/>
        <a:ext cx="5156041" cy="1240389"/>
      </dsp:txXfrm>
    </dsp:sp>
    <dsp:sp modelId="{7767708B-FC9A-4031-9705-98AF151517B1}">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0AF9D-0DB3-4245-BD2D-99F7D1E23AD6}">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1C56C2-F264-4F43-AF95-569FA51BCBE5}">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432649" y="3103420"/>
        <a:ext cx="5156041" cy="1240389"/>
      </dsp:txXfrm>
    </dsp:sp>
    <dsp:sp modelId="{D835DDB5-002F-488B-9EC4-68837C513839}">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068AB-EA21-4B07-BE94-B21FC9E6F7E7}">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55CC1-1013-4FD3-A5B3-587B5B576BE5}">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12AAE-22E6-400F-BC7A-9E63A6B1DA74}">
      <dsp:nvSpPr>
        <dsp:cNvPr id="0" name=""/>
        <dsp:cNvSpPr/>
      </dsp:nvSpPr>
      <dsp:spPr>
        <a:xfrm>
          <a:off x="3791" y="641775"/>
          <a:ext cx="2052938" cy="287411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Define customer-based brand equity </a:t>
          </a:r>
        </a:p>
      </dsp:txBody>
      <dsp:txXfrm>
        <a:off x="3791" y="1733938"/>
        <a:ext cx="2052938" cy="1724468"/>
      </dsp:txXfrm>
    </dsp:sp>
    <dsp:sp modelId="{1B637990-683D-460B-B06D-F873A7378161}">
      <dsp:nvSpPr>
        <dsp:cNvPr id="0" name=""/>
        <dsp:cNvSpPr/>
      </dsp:nvSpPr>
      <dsp:spPr>
        <a:xfrm>
          <a:off x="599143" y="929186"/>
          <a:ext cx="862234" cy="86223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01</a:t>
          </a:r>
        </a:p>
      </dsp:txBody>
      <dsp:txXfrm>
        <a:off x="725414" y="1055457"/>
        <a:ext cx="609692" cy="609692"/>
      </dsp:txXfrm>
    </dsp:sp>
    <dsp:sp modelId="{6259C85C-706D-452C-9146-10AEBFAFAD36}">
      <dsp:nvSpPr>
        <dsp:cNvPr id="0" name=""/>
        <dsp:cNvSpPr/>
      </dsp:nvSpPr>
      <dsp:spPr>
        <a:xfrm>
          <a:off x="3791" y="3515816"/>
          <a:ext cx="2052938"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BBE7E-82C1-4C9E-BFF8-50ED27B3AB71}">
      <dsp:nvSpPr>
        <dsp:cNvPr id="0" name=""/>
        <dsp:cNvSpPr/>
      </dsp:nvSpPr>
      <dsp:spPr>
        <a:xfrm>
          <a:off x="2262023" y="641775"/>
          <a:ext cx="2052938" cy="2874113"/>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Outline the sources and outcomes of customer-based brand equity</a:t>
          </a:r>
        </a:p>
      </dsp:txBody>
      <dsp:txXfrm>
        <a:off x="2262023" y="1733938"/>
        <a:ext cx="2052938" cy="1724468"/>
      </dsp:txXfrm>
    </dsp:sp>
    <dsp:sp modelId="{FC380DE7-09F9-445F-AD5D-089285590DCF}">
      <dsp:nvSpPr>
        <dsp:cNvPr id="0" name=""/>
        <dsp:cNvSpPr/>
      </dsp:nvSpPr>
      <dsp:spPr>
        <a:xfrm>
          <a:off x="2857375" y="929186"/>
          <a:ext cx="862234" cy="862234"/>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02</a:t>
          </a:r>
        </a:p>
      </dsp:txBody>
      <dsp:txXfrm>
        <a:off x="2983646" y="1055457"/>
        <a:ext cx="609692" cy="609692"/>
      </dsp:txXfrm>
    </dsp:sp>
    <dsp:sp modelId="{75D30A8E-63B6-4C7A-9564-7A315D2B0C44}">
      <dsp:nvSpPr>
        <dsp:cNvPr id="0" name=""/>
        <dsp:cNvSpPr/>
      </dsp:nvSpPr>
      <dsp:spPr>
        <a:xfrm>
          <a:off x="2262023" y="3515816"/>
          <a:ext cx="2052938"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6377B-F337-4673-9BB6-01746A5BE6C2}">
      <dsp:nvSpPr>
        <dsp:cNvPr id="0" name=""/>
        <dsp:cNvSpPr/>
      </dsp:nvSpPr>
      <dsp:spPr>
        <a:xfrm>
          <a:off x="4520255" y="641775"/>
          <a:ext cx="2052938" cy="287411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Identify the four components of brand positioning </a:t>
          </a:r>
        </a:p>
      </dsp:txBody>
      <dsp:txXfrm>
        <a:off x="4520255" y="1733938"/>
        <a:ext cx="2052938" cy="1724468"/>
      </dsp:txXfrm>
    </dsp:sp>
    <dsp:sp modelId="{279E2729-6ED0-4EA2-870F-06C37376D9A1}">
      <dsp:nvSpPr>
        <dsp:cNvPr id="0" name=""/>
        <dsp:cNvSpPr/>
      </dsp:nvSpPr>
      <dsp:spPr>
        <a:xfrm>
          <a:off x="5115607" y="929186"/>
          <a:ext cx="862234" cy="862234"/>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03</a:t>
          </a:r>
        </a:p>
      </dsp:txBody>
      <dsp:txXfrm>
        <a:off x="5241878" y="1055457"/>
        <a:ext cx="609692" cy="609692"/>
      </dsp:txXfrm>
    </dsp:sp>
    <dsp:sp modelId="{9440A748-44AE-4A66-BD7E-FB7875A3D83B}">
      <dsp:nvSpPr>
        <dsp:cNvPr id="0" name=""/>
        <dsp:cNvSpPr/>
      </dsp:nvSpPr>
      <dsp:spPr>
        <a:xfrm>
          <a:off x="4520255" y="3515816"/>
          <a:ext cx="2052938"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0DD49-68BF-4904-967F-3C2B9485E0AD}">
      <dsp:nvSpPr>
        <dsp:cNvPr id="0" name=""/>
        <dsp:cNvSpPr/>
      </dsp:nvSpPr>
      <dsp:spPr>
        <a:xfrm>
          <a:off x="6778487" y="641775"/>
          <a:ext cx="2052938" cy="2874113"/>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Describe the guildlines in developing a good brand positioning </a:t>
          </a:r>
        </a:p>
      </dsp:txBody>
      <dsp:txXfrm>
        <a:off x="6778487" y="1733938"/>
        <a:ext cx="2052938" cy="1724468"/>
      </dsp:txXfrm>
    </dsp:sp>
    <dsp:sp modelId="{DA2EC7A4-7B93-4C94-8F39-4FC45F924191}">
      <dsp:nvSpPr>
        <dsp:cNvPr id="0" name=""/>
        <dsp:cNvSpPr/>
      </dsp:nvSpPr>
      <dsp:spPr>
        <a:xfrm>
          <a:off x="7373840" y="929186"/>
          <a:ext cx="862234" cy="862234"/>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04</a:t>
          </a:r>
        </a:p>
      </dsp:txBody>
      <dsp:txXfrm>
        <a:off x="7500111" y="1055457"/>
        <a:ext cx="609692" cy="609692"/>
      </dsp:txXfrm>
    </dsp:sp>
    <dsp:sp modelId="{E625DF8A-9128-4F44-8575-A524935C2821}">
      <dsp:nvSpPr>
        <dsp:cNvPr id="0" name=""/>
        <dsp:cNvSpPr/>
      </dsp:nvSpPr>
      <dsp:spPr>
        <a:xfrm>
          <a:off x="6778487" y="3515816"/>
          <a:ext cx="2052938"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25696-7245-4E83-B708-72BB80E727E6}">
      <dsp:nvSpPr>
        <dsp:cNvPr id="0" name=""/>
        <dsp:cNvSpPr/>
      </dsp:nvSpPr>
      <dsp:spPr>
        <a:xfrm>
          <a:off x="9036720" y="641775"/>
          <a:ext cx="2052938" cy="287411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Explain brand matras and how they should be developed</a:t>
          </a:r>
        </a:p>
      </dsp:txBody>
      <dsp:txXfrm>
        <a:off x="9036720" y="1733938"/>
        <a:ext cx="2052938" cy="1724468"/>
      </dsp:txXfrm>
    </dsp:sp>
    <dsp:sp modelId="{7AB75359-699F-4BF9-AAF9-6527D6DC6B83}">
      <dsp:nvSpPr>
        <dsp:cNvPr id="0" name=""/>
        <dsp:cNvSpPr/>
      </dsp:nvSpPr>
      <dsp:spPr>
        <a:xfrm>
          <a:off x="9632072" y="929186"/>
          <a:ext cx="862234" cy="862234"/>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05</a:t>
          </a:r>
        </a:p>
      </dsp:txBody>
      <dsp:txXfrm>
        <a:off x="9758343" y="1055457"/>
        <a:ext cx="609692" cy="609692"/>
      </dsp:txXfrm>
    </dsp:sp>
    <dsp:sp modelId="{10AF0EFB-199B-46FD-B1E2-67A7F0AB5F5B}">
      <dsp:nvSpPr>
        <dsp:cNvPr id="0" name=""/>
        <dsp:cNvSpPr/>
      </dsp:nvSpPr>
      <dsp:spPr>
        <a:xfrm>
          <a:off x="9036720" y="3515816"/>
          <a:ext cx="2052938"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0B645-1B1D-41B3-B207-CA4AEF9FFD74}">
      <dsp:nvSpPr>
        <dsp:cNvPr id="0" name=""/>
        <dsp:cNvSpPr/>
      </dsp:nvSpPr>
      <dsp:spPr>
        <a:xfrm>
          <a:off x="8956" y="738149"/>
          <a:ext cx="5353862" cy="214154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a:t>What makes a brand strong? </a:t>
          </a:r>
        </a:p>
      </dsp:txBody>
      <dsp:txXfrm>
        <a:off x="1079729" y="738149"/>
        <a:ext cx="3212317" cy="2141545"/>
      </dsp:txXfrm>
    </dsp:sp>
    <dsp:sp modelId="{A4FF7E66-90F5-4F3F-AC5B-9B25058E2EC9}">
      <dsp:nvSpPr>
        <dsp:cNvPr id="0" name=""/>
        <dsp:cNvSpPr/>
      </dsp:nvSpPr>
      <dsp:spPr>
        <a:xfrm>
          <a:off x="4827432" y="738149"/>
          <a:ext cx="5353862" cy="214154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a:t>How do you build a strong brand?</a:t>
          </a:r>
        </a:p>
      </dsp:txBody>
      <dsp:txXfrm>
        <a:off x="5898205" y="738149"/>
        <a:ext cx="3212317" cy="2141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45172-361A-49BE-9134-C9409B9E6C9E}">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BFB60-9440-4E48-BDBF-8FD6535CFB6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60F9E-2C89-4E8A-B906-1E3BF1F10FA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Approaches brand equity from the perspective of the consumer </a:t>
          </a:r>
        </a:p>
      </dsp:txBody>
      <dsp:txXfrm>
        <a:off x="1435590" y="531"/>
        <a:ext cx="9080009" cy="1242935"/>
      </dsp:txXfrm>
    </dsp:sp>
    <dsp:sp modelId="{B42EED92-5AE1-483A-A05A-65137AAAA59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DF9CB-51F4-4317-A325-93D716AE45C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9AE29-5A95-4875-869F-E0CFF641F6E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Stresses that the power of a brand lies in what resides in the minds and hearts of customers </a:t>
          </a:r>
        </a:p>
      </dsp:txBody>
      <dsp:txXfrm>
        <a:off x="1435590" y="1554201"/>
        <a:ext cx="9080009" cy="1242935"/>
      </dsp:txXfrm>
    </dsp:sp>
    <dsp:sp modelId="{0CE6A199-2113-40BC-A6FE-47AA017E4DB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0E535-FE0D-45E1-8889-E17D546D2A3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DB168-234B-4508-997A-3279BF88341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a:t>
          </a:r>
          <a:r>
            <a:rPr lang="en-US" sz="2500" b="1" kern="1200" dirty="0"/>
            <a:t>Differential effect </a:t>
          </a:r>
          <a:r>
            <a:rPr lang="en-US" sz="2500" kern="1200" dirty="0"/>
            <a:t>that </a:t>
          </a:r>
          <a:r>
            <a:rPr lang="en-US" sz="2500" b="1" kern="1200" dirty="0"/>
            <a:t>brand knowledge </a:t>
          </a:r>
          <a:r>
            <a:rPr lang="en-US" sz="2500" kern="1200" dirty="0"/>
            <a:t>has on </a:t>
          </a:r>
          <a:r>
            <a:rPr lang="en-US" sz="2500" b="1" kern="1200" dirty="0"/>
            <a:t>customer response to the marketing</a:t>
          </a:r>
          <a:r>
            <a:rPr lang="en-US" sz="2500" kern="1200" dirty="0"/>
            <a:t> of that brand”</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5E0BD-A608-436E-B4B7-40CD02579079}">
      <dsp:nvSpPr>
        <dsp:cNvPr id="0" name=""/>
        <dsp:cNvSpPr/>
      </dsp:nvSpPr>
      <dsp:spPr>
        <a:xfrm>
          <a:off x="0" y="236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01AC7-05C0-4116-A0B1-B2D80D11DDC7}">
      <dsp:nvSpPr>
        <dsp:cNvPr id="0" name=""/>
        <dsp:cNvSpPr/>
      </dsp:nvSpPr>
      <dsp:spPr>
        <a:xfrm>
          <a:off x="362489" y="271984"/>
          <a:ext cx="659071" cy="659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0CB8C6-D6CF-4277-8340-1930D7B90F52}">
      <dsp:nvSpPr>
        <dsp:cNvPr id="0" name=""/>
        <dsp:cNvSpPr/>
      </dsp:nvSpPr>
      <dsp:spPr>
        <a:xfrm>
          <a:off x="1384050" y="236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Basic Concepts</a:t>
          </a:r>
          <a:endParaRPr lang="en-US" sz="2200" kern="1200"/>
        </a:p>
      </dsp:txBody>
      <dsp:txXfrm>
        <a:off x="1384050" y="2364"/>
        <a:ext cx="4733285" cy="1198312"/>
      </dsp:txXfrm>
    </dsp:sp>
    <dsp:sp modelId="{80119BD7-B62A-4646-B15D-373D9B6939FC}">
      <dsp:nvSpPr>
        <dsp:cNvPr id="0" name=""/>
        <dsp:cNvSpPr/>
      </dsp:nvSpPr>
      <dsp:spPr>
        <a:xfrm>
          <a:off x="0" y="150025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2E3C1-508C-4B33-B013-0EC329A1B954}">
      <dsp:nvSpPr>
        <dsp:cNvPr id="0" name=""/>
        <dsp:cNvSpPr/>
      </dsp:nvSpPr>
      <dsp:spPr>
        <a:xfrm>
          <a:off x="362489" y="1769874"/>
          <a:ext cx="659071" cy="659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BCEAA-A327-4EC8-9ED4-C9CFD342E022}">
      <dsp:nvSpPr>
        <dsp:cNvPr id="0" name=""/>
        <dsp:cNvSpPr/>
      </dsp:nvSpPr>
      <dsp:spPr>
        <a:xfrm>
          <a:off x="1384050" y="150025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Target Market</a:t>
          </a:r>
          <a:endParaRPr lang="en-US" sz="2200" kern="1200"/>
        </a:p>
      </dsp:txBody>
      <dsp:txXfrm>
        <a:off x="1384050" y="1500254"/>
        <a:ext cx="4733285" cy="1198312"/>
      </dsp:txXfrm>
    </dsp:sp>
    <dsp:sp modelId="{0F06DCF2-5B0C-41AE-86E2-ADDD05A0FF5F}">
      <dsp:nvSpPr>
        <dsp:cNvPr id="0" name=""/>
        <dsp:cNvSpPr/>
      </dsp:nvSpPr>
      <dsp:spPr>
        <a:xfrm>
          <a:off x="0" y="299814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4AC88-E6BA-4B74-97BB-75F85840A820}">
      <dsp:nvSpPr>
        <dsp:cNvPr id="0" name=""/>
        <dsp:cNvSpPr/>
      </dsp:nvSpPr>
      <dsp:spPr>
        <a:xfrm>
          <a:off x="362489" y="3267765"/>
          <a:ext cx="659071" cy="659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E84DE-B480-4D70-94D8-BC9F9E176645}">
      <dsp:nvSpPr>
        <dsp:cNvPr id="0" name=""/>
        <dsp:cNvSpPr/>
      </dsp:nvSpPr>
      <dsp:spPr>
        <a:xfrm>
          <a:off x="1384050" y="299814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Nature of Competition</a:t>
          </a:r>
          <a:endParaRPr lang="en-US" sz="2200" kern="1200"/>
        </a:p>
      </dsp:txBody>
      <dsp:txXfrm>
        <a:off x="1384050" y="2998145"/>
        <a:ext cx="4733285" cy="1198312"/>
      </dsp:txXfrm>
    </dsp:sp>
    <dsp:sp modelId="{E91B75F4-1766-4475-BF58-58D31F725F81}">
      <dsp:nvSpPr>
        <dsp:cNvPr id="0" name=""/>
        <dsp:cNvSpPr/>
      </dsp:nvSpPr>
      <dsp:spPr>
        <a:xfrm>
          <a:off x="0" y="449603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E56921-F3F4-4C99-B62C-4EE4741EC36F}">
      <dsp:nvSpPr>
        <dsp:cNvPr id="0" name=""/>
        <dsp:cNvSpPr/>
      </dsp:nvSpPr>
      <dsp:spPr>
        <a:xfrm>
          <a:off x="362489" y="4765655"/>
          <a:ext cx="659071" cy="659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E066D-823C-441F-AE9F-55884B805F5E}">
      <dsp:nvSpPr>
        <dsp:cNvPr id="0" name=""/>
        <dsp:cNvSpPr/>
      </dsp:nvSpPr>
      <dsp:spPr>
        <a:xfrm>
          <a:off x="1384050" y="449603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Points-of-Parity and Points-of-Difference</a:t>
          </a:r>
          <a:endParaRPr lang="en-US" sz="2200" kern="1200"/>
        </a:p>
      </dsp:txBody>
      <dsp:txXfrm>
        <a:off x="1384050" y="4496035"/>
        <a:ext cx="4733285" cy="1198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6DEFB-F246-440F-AC98-548F8365A4FD}">
      <dsp:nvSpPr>
        <dsp:cNvPr id="0" name=""/>
        <dsp:cNvSpPr/>
      </dsp:nvSpPr>
      <dsp:spPr>
        <a:xfrm>
          <a:off x="1061437" y="386192"/>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9DA0D-1F1E-49D5-B264-BA6E1D98E57B}">
      <dsp:nvSpPr>
        <dsp:cNvPr id="0" name=""/>
        <dsp:cNvSpPr/>
      </dsp:nvSpPr>
      <dsp:spPr>
        <a:xfrm>
          <a:off x="1582"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Nature of Good</a:t>
          </a:r>
          <a:endParaRPr lang="en-US" sz="3500" kern="1200"/>
        </a:p>
      </dsp:txBody>
      <dsp:txXfrm>
        <a:off x="1582" y="1674653"/>
        <a:ext cx="3261093" cy="489164"/>
      </dsp:txXfrm>
    </dsp:sp>
    <dsp:sp modelId="{BEBFF7DE-CF81-4546-A3EE-767027FF8A9E}">
      <dsp:nvSpPr>
        <dsp:cNvPr id="0" name=""/>
        <dsp:cNvSpPr/>
      </dsp:nvSpPr>
      <dsp:spPr>
        <a:xfrm>
          <a:off x="1582"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Kind</a:t>
          </a:r>
          <a:endParaRPr lang="en-US" sz="1700" kern="1200"/>
        </a:p>
        <a:p>
          <a:pPr marL="0" lvl="0" indent="0" algn="ctr" defTabSz="755650">
            <a:lnSpc>
              <a:spcPct val="90000"/>
            </a:lnSpc>
            <a:spcBef>
              <a:spcPct val="0"/>
            </a:spcBef>
            <a:spcAft>
              <a:spcPct val="35000"/>
            </a:spcAft>
            <a:buNone/>
          </a:pPr>
          <a:r>
            <a:rPr lang="en-IN" sz="1700" kern="1200"/>
            <a:t>Where used</a:t>
          </a:r>
          <a:endParaRPr lang="en-US" sz="1700" kern="1200"/>
        </a:p>
        <a:p>
          <a:pPr marL="0" lvl="0" indent="0" algn="ctr" defTabSz="755650">
            <a:lnSpc>
              <a:spcPct val="90000"/>
            </a:lnSpc>
            <a:spcBef>
              <a:spcPct val="0"/>
            </a:spcBef>
            <a:spcAft>
              <a:spcPct val="35000"/>
            </a:spcAft>
            <a:buNone/>
          </a:pPr>
          <a:r>
            <a:rPr lang="en-IN" sz="1700" kern="1200"/>
            <a:t>Type of buy</a:t>
          </a:r>
          <a:endParaRPr lang="en-US" sz="1700" kern="1200"/>
        </a:p>
      </dsp:txBody>
      <dsp:txXfrm>
        <a:off x="1582" y="2232225"/>
        <a:ext cx="3261093" cy="1574386"/>
      </dsp:txXfrm>
    </dsp:sp>
    <dsp:sp modelId="{38A2C263-596A-4AA2-8BFE-8C5AE95A9076}">
      <dsp:nvSpPr>
        <dsp:cNvPr id="0" name=""/>
        <dsp:cNvSpPr/>
      </dsp:nvSpPr>
      <dsp:spPr>
        <a:xfrm>
          <a:off x="4893223" y="386192"/>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55A97-07CA-43D1-959D-77C7A4D2CB4F}">
      <dsp:nvSpPr>
        <dsp:cNvPr id="0" name=""/>
        <dsp:cNvSpPr/>
      </dsp:nvSpPr>
      <dsp:spPr>
        <a:xfrm>
          <a:off x="3833367"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Buying Condition</a:t>
          </a:r>
          <a:endParaRPr lang="en-US" sz="3500" kern="1200"/>
        </a:p>
      </dsp:txBody>
      <dsp:txXfrm>
        <a:off x="3833367" y="1674653"/>
        <a:ext cx="3261093" cy="489164"/>
      </dsp:txXfrm>
    </dsp:sp>
    <dsp:sp modelId="{F1FBB7CC-DDEF-46AC-8A7C-B1ECF0C2BE81}">
      <dsp:nvSpPr>
        <dsp:cNvPr id="0" name=""/>
        <dsp:cNvSpPr/>
      </dsp:nvSpPr>
      <dsp:spPr>
        <a:xfrm>
          <a:off x="3833367"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Purchase location</a:t>
          </a:r>
          <a:endParaRPr lang="en-US" sz="1700" kern="1200"/>
        </a:p>
        <a:p>
          <a:pPr marL="0" lvl="0" indent="0" algn="ctr" defTabSz="755650">
            <a:lnSpc>
              <a:spcPct val="90000"/>
            </a:lnSpc>
            <a:spcBef>
              <a:spcPct val="0"/>
            </a:spcBef>
            <a:spcAft>
              <a:spcPct val="35000"/>
            </a:spcAft>
            <a:buNone/>
          </a:pPr>
          <a:r>
            <a:rPr lang="en-IN" sz="1700" kern="1200"/>
            <a:t>Who buys</a:t>
          </a:r>
          <a:endParaRPr lang="en-US" sz="1700" kern="1200"/>
        </a:p>
        <a:p>
          <a:pPr marL="0" lvl="0" indent="0" algn="ctr" defTabSz="755650">
            <a:lnSpc>
              <a:spcPct val="90000"/>
            </a:lnSpc>
            <a:spcBef>
              <a:spcPct val="0"/>
            </a:spcBef>
            <a:spcAft>
              <a:spcPct val="35000"/>
            </a:spcAft>
            <a:buNone/>
          </a:pPr>
          <a:r>
            <a:rPr lang="en-IN" sz="1700" kern="1200"/>
            <a:t>Type of buy</a:t>
          </a:r>
          <a:endParaRPr lang="en-US" sz="1700" kern="1200"/>
        </a:p>
      </dsp:txBody>
      <dsp:txXfrm>
        <a:off x="3833367" y="2232225"/>
        <a:ext cx="3261093" cy="1574386"/>
      </dsp:txXfrm>
    </dsp:sp>
    <dsp:sp modelId="{21D555A5-1E5C-4EF8-B40D-C7B0F25EC377}">
      <dsp:nvSpPr>
        <dsp:cNvPr id="0" name=""/>
        <dsp:cNvSpPr/>
      </dsp:nvSpPr>
      <dsp:spPr>
        <a:xfrm>
          <a:off x="8725008" y="386192"/>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7886DB-D746-40F1-A098-61261DF62D5A}">
      <dsp:nvSpPr>
        <dsp:cNvPr id="0" name=""/>
        <dsp:cNvSpPr/>
      </dsp:nvSpPr>
      <dsp:spPr>
        <a:xfrm>
          <a:off x="7665152"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Demographic</a:t>
          </a:r>
          <a:endParaRPr lang="en-US" sz="3500" kern="1200"/>
        </a:p>
      </dsp:txBody>
      <dsp:txXfrm>
        <a:off x="7665152" y="1674653"/>
        <a:ext cx="3261093" cy="489164"/>
      </dsp:txXfrm>
    </dsp:sp>
    <dsp:sp modelId="{046DCF08-D139-4C35-B522-24A9A0D6121C}">
      <dsp:nvSpPr>
        <dsp:cNvPr id="0" name=""/>
        <dsp:cNvSpPr/>
      </dsp:nvSpPr>
      <dsp:spPr>
        <a:xfrm>
          <a:off x="7665152"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S I C code</a:t>
          </a:r>
          <a:endParaRPr lang="en-US" sz="1700" kern="1200"/>
        </a:p>
        <a:p>
          <a:pPr marL="0" lvl="0" indent="0" algn="ctr" defTabSz="755650">
            <a:lnSpc>
              <a:spcPct val="90000"/>
            </a:lnSpc>
            <a:spcBef>
              <a:spcPct val="0"/>
            </a:spcBef>
            <a:spcAft>
              <a:spcPct val="35000"/>
            </a:spcAft>
            <a:buNone/>
          </a:pPr>
          <a:r>
            <a:rPr lang="en-IN" sz="1700" kern="1200"/>
            <a:t>Number of employees</a:t>
          </a:r>
          <a:endParaRPr lang="en-US" sz="1700" kern="1200"/>
        </a:p>
        <a:p>
          <a:pPr marL="0" lvl="0" indent="0" algn="ctr" defTabSz="755650">
            <a:lnSpc>
              <a:spcPct val="90000"/>
            </a:lnSpc>
            <a:spcBef>
              <a:spcPct val="0"/>
            </a:spcBef>
            <a:spcAft>
              <a:spcPct val="35000"/>
            </a:spcAft>
            <a:buNone/>
          </a:pPr>
          <a:r>
            <a:rPr lang="en-IN" sz="1700" kern="1200"/>
            <a:t>Number of production workers</a:t>
          </a:r>
          <a:endParaRPr lang="en-US" sz="1700" kern="1200"/>
        </a:p>
        <a:p>
          <a:pPr marL="0" lvl="0" indent="0" algn="ctr" defTabSz="755650">
            <a:lnSpc>
              <a:spcPct val="90000"/>
            </a:lnSpc>
            <a:spcBef>
              <a:spcPct val="0"/>
            </a:spcBef>
            <a:spcAft>
              <a:spcPct val="35000"/>
            </a:spcAft>
            <a:buNone/>
          </a:pPr>
          <a:r>
            <a:rPr lang="en-IN" sz="1700" kern="1200"/>
            <a:t>Annual sales volume</a:t>
          </a:r>
          <a:endParaRPr lang="en-US" sz="1700" kern="1200"/>
        </a:p>
        <a:p>
          <a:pPr marL="0" lvl="0" indent="0" algn="ctr" defTabSz="755650">
            <a:lnSpc>
              <a:spcPct val="90000"/>
            </a:lnSpc>
            <a:spcBef>
              <a:spcPct val="0"/>
            </a:spcBef>
            <a:spcAft>
              <a:spcPct val="35000"/>
            </a:spcAft>
            <a:buNone/>
          </a:pPr>
          <a:r>
            <a:rPr lang="en-IN" sz="1700" kern="1200"/>
            <a:t>Number of establishments</a:t>
          </a:r>
          <a:endParaRPr lang="en-US" sz="1700" kern="1200"/>
        </a:p>
      </dsp:txBody>
      <dsp:txXfrm>
        <a:off x="7665152" y="2232225"/>
        <a:ext cx="3261093" cy="15743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C0401-44A5-40F5-98A6-E7DE63EB7E9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Marketers use product benefits to announce category membership</a:t>
          </a:r>
        </a:p>
      </dsp:txBody>
      <dsp:txXfrm rot="-5400000">
        <a:off x="3785616" y="197117"/>
        <a:ext cx="6675221" cy="1012303"/>
      </dsp:txXfrm>
    </dsp:sp>
    <dsp:sp modelId="{A064846A-C009-423C-96C3-8F1A6077120B}">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Communicating category benefits:</a:t>
          </a:r>
        </a:p>
      </dsp:txBody>
      <dsp:txXfrm>
        <a:off x="68454" y="70578"/>
        <a:ext cx="3648708" cy="1265378"/>
      </dsp:txXfrm>
    </dsp:sp>
    <dsp:sp modelId="{A3952C2A-EB4F-4C00-B934-A770C386F46F}">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Well-known, noteworthy brands in a category can also be used as exemplars to specify a brand’s category membership</a:t>
          </a:r>
        </a:p>
      </dsp:txBody>
      <dsp:txXfrm rot="-5400000">
        <a:off x="3785616" y="1669517"/>
        <a:ext cx="6675221" cy="1012303"/>
      </dsp:txXfrm>
    </dsp:sp>
    <dsp:sp modelId="{4A5B1D1E-E21B-44B7-8B8F-4E9691B9D4FD}">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Exemplars:</a:t>
          </a:r>
        </a:p>
      </dsp:txBody>
      <dsp:txXfrm>
        <a:off x="68454" y="1542979"/>
        <a:ext cx="3648708" cy="1265378"/>
      </dsp:txXfrm>
    </dsp:sp>
    <dsp:sp modelId="{DAD45FA6-6773-461F-BDEA-9083B2C261A8}">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Product descriptor that follows a brand name is often a very compact means of conveying category origin</a:t>
          </a:r>
        </a:p>
      </dsp:txBody>
      <dsp:txXfrm rot="-5400000">
        <a:off x="3785616" y="3141918"/>
        <a:ext cx="6675221" cy="1012303"/>
      </dsp:txXfrm>
    </dsp:sp>
    <dsp:sp modelId="{A1632384-22AD-4003-8D60-39169CD49794}">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Product descriptor:</a:t>
          </a:r>
        </a:p>
      </dsp:txBody>
      <dsp:txXfrm>
        <a:off x="68454" y="3015380"/>
        <a:ext cx="3648708" cy="12653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9/5/2022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semester, we will learn about brand management building blocks</a:t>
            </a:r>
          </a:p>
          <a:p>
            <a:r>
              <a:rPr lang="en-US" dirty="0"/>
              <a:t>Chapter 2 and 3 are about developing a brand strategy </a:t>
            </a:r>
          </a:p>
          <a:p>
            <a:r>
              <a:rPr lang="en-US" dirty="0"/>
              <a:t>Chapters 4 till 8 are about designing and implementing brand marketing programs </a:t>
            </a:r>
          </a:p>
          <a:p>
            <a:r>
              <a:rPr lang="en-US" dirty="0"/>
              <a:t>Chapters 9 till 11 are about measuring and interpreting brand performance (I will also show you methods that marketers are using to measure real-time brand reputation).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36880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reveals that many consumer decisions are made at the point of sale, where the brand name, logo, packaging, and so on will be physically present and visible, hence brand recognition is very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consumer decisions are mostly made in settings away from the point of purchase, on the other hand, then brand recall will be more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reason, creating brand recall is critical for service and online brands: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Consumers must actively seek the brand and therefore be able to retrieve it from memory when appropriate.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63109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create brand awareness?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abstract, creating brand awareness means increasing the familiarity of the brand through repeated exposure, although this is generally more effective for brand recognition than for brand recall. That is, the more a consumer experiences the brand by seeing it, hearing it, or thinking about it, the more likely he or she is to strongly register the brand in memory.</a:t>
            </a:r>
          </a:p>
          <a:p>
            <a:endParaRPr lang="en-US" dirty="0"/>
          </a:p>
          <a:p>
            <a:endParaRPr lang="en-US" dirty="0"/>
          </a:p>
          <a:p>
            <a:r>
              <a:rPr lang="en-US" dirty="0"/>
              <a:t>Anything that causes consumers to experience one of a brand’s element can increase familiarity and awareness of that brand element:</a:t>
            </a:r>
          </a:p>
          <a:p>
            <a:pPr lvl="1"/>
            <a:r>
              <a:rPr lang="en-US" dirty="0"/>
              <a:t>Name, symbol, logo, character, packaging, or slogan, including advertising and promotion, sponsorship and event marketing, publicity and public relations, and outdoor advertising</a:t>
            </a:r>
          </a:p>
          <a:p>
            <a:r>
              <a:rPr lang="en-US" dirty="0"/>
              <a:t>Repetition increases recognizability:</a:t>
            </a:r>
          </a:p>
          <a:p>
            <a:pPr lvl="1"/>
            <a:r>
              <a:rPr lang="en-US" dirty="0"/>
              <a:t>But improving brand recall also requires linkages in memory to product aspects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91129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Calibri"/>
              <a:buNone/>
            </a:pPr>
            <a:r>
              <a:rPr lang="en-US" b="0" dirty="0"/>
              <a:t>Brand attributes:</a:t>
            </a:r>
            <a:r>
              <a:rPr lang="en-US" dirty="0"/>
              <a:t> </a:t>
            </a:r>
          </a:p>
          <a:p>
            <a:pPr marL="171450" lvl="0" indent="-171450" algn="l" rtl="0">
              <a:spcBef>
                <a:spcPts val="360"/>
              </a:spcBef>
              <a:spcAft>
                <a:spcPts val="0"/>
              </a:spcAft>
              <a:buClr>
                <a:schemeClr val="dk1"/>
              </a:buClr>
              <a:buSzPts val="1200"/>
              <a:buFont typeface="Calibri"/>
              <a:buChar char="•"/>
            </a:pPr>
            <a:r>
              <a:rPr lang="en-US" dirty="0"/>
              <a:t>Descriptive features that characterize a product or service</a:t>
            </a:r>
          </a:p>
          <a:p>
            <a:pPr marL="171450" lvl="0" indent="-171450" algn="l" rtl="0">
              <a:spcBef>
                <a:spcPts val="360"/>
              </a:spcBef>
              <a:spcAft>
                <a:spcPts val="0"/>
              </a:spcAft>
              <a:buClr>
                <a:schemeClr val="dk1"/>
              </a:buClr>
              <a:buSzPts val="1200"/>
              <a:buFont typeface="Calibri"/>
              <a:buChar char="•"/>
            </a:pPr>
            <a:endParaRPr lang="en-US" b="0" dirty="0"/>
          </a:p>
          <a:p>
            <a:pPr marL="0" lvl="0" indent="0" algn="l" rtl="0">
              <a:spcBef>
                <a:spcPts val="360"/>
              </a:spcBef>
              <a:spcAft>
                <a:spcPts val="0"/>
              </a:spcAft>
              <a:buClr>
                <a:schemeClr val="dk1"/>
              </a:buClr>
              <a:buSzPts val="1200"/>
              <a:buFont typeface="Calibri"/>
              <a:buNone/>
            </a:pPr>
            <a:r>
              <a:rPr lang="en-US" b="0" dirty="0"/>
              <a:t>Brand benefits: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The personal value and meaning that consumers attach to the product or service attributes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30148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should marketers approach brand positioning?</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1833854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B2C segmentation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28</a:t>
            </a:fld>
            <a:endParaRPr lang="en-US" dirty="0"/>
          </a:p>
        </p:txBody>
      </p:sp>
    </p:spTree>
    <p:extLst>
      <p:ext uri="{BB962C8B-B14F-4D97-AF65-F5344CB8AC3E}">
        <p14:creationId xmlns:p14="http://schemas.microsoft.com/office/powerpoint/2010/main" val="233613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B2B segmentation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25395208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shows a hypothetical pattern of results. For the purposes of brand building, marketers want to understand both (1) the percentage of target market that is present at each stage and (2) factors facilitating or inhibiting the transition from one stage to the next. In the hypothetical example, a key bottleneck appears to be converting those consumers who have ever tried the brand to those who recently tried, as less than half (46 percent) “convert.” To convince more consumers to consider trying the brand again, marketers may need to raise brand salience or make the brand more acceptable in the target consumer’s repertoire.</a:t>
            </a:r>
          </a:p>
          <a:p>
            <a:endParaRPr lang="en-US" dirty="0"/>
          </a:p>
          <a:p>
            <a:r>
              <a:rPr lang="en-US" dirty="0"/>
              <a:t>Show students: https://bookdown.org/mike/marketing_research/empirical-models.html?q=funnel#example-1-1</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3785684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rtl="0">
              <a:spcBef>
                <a:spcPts val="360"/>
              </a:spcBef>
              <a:spcAft>
                <a:spcPts val="0"/>
              </a:spcAft>
              <a:buClr>
                <a:schemeClr val="dk1"/>
              </a:buClr>
              <a:buSzPts val="1200"/>
              <a:buFont typeface="Arial"/>
              <a:buNone/>
            </a:pPr>
            <a:r>
              <a:rPr lang="en-US" u="none" dirty="0"/>
              <a:t>Indirect competition:</a:t>
            </a:r>
          </a:p>
          <a:p>
            <a:pPr marL="171450" lvl="1" indent="-171450" algn="l" rtl="0">
              <a:spcBef>
                <a:spcPts val="360"/>
              </a:spcBef>
              <a:spcAft>
                <a:spcPts val="0"/>
              </a:spcAft>
              <a:buClr>
                <a:schemeClr val="dk1"/>
              </a:buClr>
              <a:buSzPts val="1200"/>
              <a:buFont typeface="Arial"/>
              <a:buChar char="•"/>
            </a:pPr>
            <a:r>
              <a:rPr lang="en-US" dirty="0"/>
              <a:t>Even if a brand does not face direct competition in its product category, and thus does not share performance related attributes with other brands, it can still share more abstract associations and face indirect competition in a more broadly defined product category.</a:t>
            </a:r>
          </a:p>
          <a:p>
            <a:pPr marL="0" lvl="1" indent="0" algn="l" rtl="0">
              <a:spcBef>
                <a:spcPts val="360"/>
              </a:spcBef>
              <a:spcAft>
                <a:spcPts val="0"/>
              </a:spcAft>
              <a:buClr>
                <a:schemeClr val="dk1"/>
              </a:buClr>
              <a:buSzPts val="1200"/>
              <a:buFont typeface="Arial"/>
              <a:buNone/>
            </a:pPr>
            <a:endParaRPr lang="en-US" dirty="0"/>
          </a:p>
          <a:p>
            <a:pPr marL="0" lvl="1" indent="0" algn="l" rtl="0">
              <a:spcBef>
                <a:spcPts val="360"/>
              </a:spcBef>
              <a:spcAft>
                <a:spcPts val="0"/>
              </a:spcAft>
              <a:buClr>
                <a:schemeClr val="dk1"/>
              </a:buClr>
              <a:buSzPts val="1200"/>
              <a:buFont typeface="Arial"/>
              <a:buNone/>
            </a:pPr>
            <a:r>
              <a:rPr lang="en-US" u="none" dirty="0"/>
              <a:t>Multiple frames of reference:</a:t>
            </a:r>
          </a:p>
          <a:p>
            <a:pPr marL="171450" lvl="1" indent="-171450" algn="l" rtl="0">
              <a:spcBef>
                <a:spcPts val="360"/>
              </a:spcBef>
              <a:spcAft>
                <a:spcPts val="0"/>
              </a:spcAft>
              <a:buClr>
                <a:schemeClr val="dk1"/>
              </a:buClr>
              <a:buSzPts val="1200"/>
              <a:buFont typeface="Arial"/>
              <a:buChar char="•"/>
            </a:pPr>
            <a:r>
              <a:rPr lang="en-US" dirty="0"/>
              <a:t>Result of broader category competition or the intended future growth of a brand</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747391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marketer must arrive at the proper positioning:</a:t>
            </a:r>
          </a:p>
          <a:p>
            <a:pPr lvl="1"/>
            <a:r>
              <a:rPr lang="en-US" dirty="0"/>
              <a:t>This requires establishing the correct points-of-difference and points-of-parity associations:</a:t>
            </a:r>
          </a:p>
          <a:p>
            <a:pPr marL="0" lvl="0" indent="0" algn="l" rtl="0">
              <a:spcBef>
                <a:spcPts val="0"/>
              </a:spcBef>
              <a:spcAft>
                <a:spcPts val="0"/>
              </a:spcAft>
              <a:buNone/>
            </a:pPr>
            <a:endParaRPr lang="en-US" u="none" dirty="0"/>
          </a:p>
          <a:p>
            <a:pPr marL="0" lvl="0" indent="0" algn="l" rtl="0">
              <a:spcBef>
                <a:spcPts val="0"/>
              </a:spcBef>
              <a:spcAft>
                <a:spcPts val="0"/>
              </a:spcAft>
              <a:buNone/>
            </a:pPr>
            <a:endParaRPr lang="en-US" u="none" dirty="0"/>
          </a:p>
          <a:p>
            <a:pPr marL="0" lvl="0" indent="0" algn="l" rtl="0">
              <a:spcBef>
                <a:spcPts val="0"/>
              </a:spcBef>
              <a:spcAft>
                <a:spcPts val="0"/>
              </a:spcAft>
              <a:buNone/>
            </a:pPr>
            <a:r>
              <a:rPr lang="en-US" u="none" dirty="0"/>
              <a:t>Points-of-difference associations:</a:t>
            </a:r>
          </a:p>
          <a:p>
            <a:pPr marL="171450" lvl="0" indent="-171450" algn="l" rtl="0">
              <a:spcBef>
                <a:spcPts val="360"/>
              </a:spcBef>
              <a:spcAft>
                <a:spcPts val="0"/>
              </a:spcAft>
              <a:buClr>
                <a:schemeClr val="dk1"/>
              </a:buClr>
              <a:buSzPts val="1200"/>
              <a:buFont typeface="Arial"/>
              <a:buChar char="•"/>
            </a:pPr>
            <a:r>
              <a:rPr lang="en-US" dirty="0"/>
              <a:t>Attributes or benefits that consumers strongly associate with a brand, positively evaluate, and believe that cannot be found to the same extent with a competitive brand</a:t>
            </a:r>
          </a:p>
          <a:p>
            <a:pPr marL="171450" lvl="0" indent="-171450" algn="l" rtl="0">
              <a:spcBef>
                <a:spcPts val="360"/>
              </a:spcBef>
              <a:spcAft>
                <a:spcPts val="0"/>
              </a:spcAft>
              <a:buClr>
                <a:schemeClr val="dk1"/>
              </a:buClr>
              <a:buSzPts val="1200"/>
              <a:buFont typeface="Arial"/>
              <a:buChar char="•"/>
            </a:pPr>
            <a:r>
              <a:rPr lang="en-US" dirty="0"/>
              <a:t>Functional-performance related considerations</a:t>
            </a:r>
          </a:p>
          <a:p>
            <a:pPr marL="171450" lvl="0" indent="-171450" algn="l" rtl="0">
              <a:spcBef>
                <a:spcPts val="360"/>
              </a:spcBef>
              <a:spcAft>
                <a:spcPts val="0"/>
              </a:spcAft>
              <a:buClr>
                <a:schemeClr val="dk1"/>
              </a:buClr>
              <a:buSzPts val="1200"/>
              <a:buFont typeface="Arial"/>
              <a:buChar char="•"/>
            </a:pPr>
            <a:r>
              <a:rPr lang="en-US" dirty="0"/>
              <a:t>Abstract-imagery related considerations</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None/>
            </a:pPr>
            <a:r>
              <a:rPr lang="en-US" u="none" dirty="0"/>
              <a:t>Points- of-parity associations:</a:t>
            </a:r>
          </a:p>
          <a:p>
            <a:pPr marL="171450" lvl="0" indent="-171450" algn="l" rtl="0">
              <a:spcBef>
                <a:spcPts val="360"/>
              </a:spcBef>
              <a:spcAft>
                <a:spcPts val="0"/>
              </a:spcAft>
              <a:buClr>
                <a:schemeClr val="dk1"/>
              </a:buClr>
              <a:buSzPts val="1200"/>
              <a:buFont typeface="Arial"/>
              <a:buChar char="•"/>
            </a:pPr>
            <a:r>
              <a:rPr lang="en-US" dirty="0"/>
              <a:t>Attributes shared with other brands</a:t>
            </a:r>
          </a:p>
          <a:p>
            <a:pPr marL="171450" lvl="0" indent="-171450" algn="l" rtl="0">
              <a:spcBef>
                <a:spcPts val="360"/>
              </a:spcBef>
              <a:spcAft>
                <a:spcPts val="0"/>
              </a:spcAft>
              <a:buClr>
                <a:schemeClr val="dk1"/>
              </a:buClr>
              <a:buSzPts val="1200"/>
              <a:buFont typeface="Arial"/>
              <a:buChar char="•"/>
            </a:pPr>
            <a:r>
              <a:rPr lang="en-US" dirty="0"/>
              <a:t>Three types of associations are:</a:t>
            </a:r>
          </a:p>
          <a:p>
            <a:pPr marL="628650" lvl="1" indent="-171450" algn="l" rtl="0">
              <a:spcBef>
                <a:spcPts val="360"/>
              </a:spcBef>
              <a:spcAft>
                <a:spcPts val="0"/>
              </a:spcAft>
              <a:buClr>
                <a:schemeClr val="dk1"/>
              </a:buClr>
              <a:buSzPts val="1200"/>
              <a:buFont typeface="Arial"/>
              <a:buChar char="•"/>
            </a:pPr>
            <a:r>
              <a:rPr lang="en-US" b="0" dirty="0"/>
              <a:t>Category points-of-parity: necessary conditions for brand choice</a:t>
            </a:r>
          </a:p>
          <a:p>
            <a:pPr marL="628650" lvl="1" indent="-171450" algn="l" rtl="0">
              <a:spcBef>
                <a:spcPts val="360"/>
              </a:spcBef>
              <a:spcAft>
                <a:spcPts val="0"/>
              </a:spcAft>
              <a:buClr>
                <a:schemeClr val="dk1"/>
              </a:buClr>
              <a:buSzPts val="1200"/>
              <a:buFont typeface="Arial"/>
              <a:buChar char="•"/>
            </a:pPr>
            <a:r>
              <a:rPr lang="en-US" b="0" dirty="0"/>
              <a:t>Competitive points-of-parity: associations designed to negate competitors’ points-of-difference</a:t>
            </a:r>
          </a:p>
          <a:p>
            <a:pPr marL="628650" lvl="1" indent="-171450" algn="l" rtl="0">
              <a:spcBef>
                <a:spcPts val="360"/>
              </a:spcBef>
              <a:spcAft>
                <a:spcPts val="0"/>
              </a:spcAft>
              <a:buClr>
                <a:schemeClr val="dk1"/>
              </a:buClr>
              <a:buSzPts val="1200"/>
              <a:buFont typeface="Arial"/>
              <a:buChar char="•"/>
            </a:pPr>
            <a:r>
              <a:rPr lang="en-US" b="0" dirty="0"/>
              <a:t>Correlational points-of-parity</a:t>
            </a:r>
            <a:r>
              <a:rPr lang="en-US" dirty="0"/>
              <a:t>: potential negative associations that arise from the existence of other, more positive associations for the brand</a:t>
            </a:r>
          </a:p>
          <a:p>
            <a:pPr marL="457200" lvl="1"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u="none" dirty="0"/>
              <a:t>Points-of-parity versus points-of-difference:</a:t>
            </a:r>
          </a:p>
          <a:p>
            <a:pPr marL="171450" lvl="0" indent="-171450" algn="l" rtl="0">
              <a:spcBef>
                <a:spcPts val="360"/>
              </a:spcBef>
              <a:spcAft>
                <a:spcPts val="0"/>
              </a:spcAft>
              <a:buClr>
                <a:schemeClr val="dk1"/>
              </a:buClr>
              <a:buSzPts val="1200"/>
              <a:buFont typeface="Arial"/>
              <a:buChar char="•"/>
            </a:pPr>
            <a:r>
              <a:rPr lang="en-US" dirty="0"/>
              <a:t>Unless certain points-of-parity can be achieved to overcome potential weaknesses, points-of-difference may not even matter.</a:t>
            </a:r>
          </a:p>
          <a:p>
            <a:pPr marL="171450" lvl="0" indent="-171450" algn="l" rtl="0">
              <a:spcBef>
                <a:spcPts val="360"/>
              </a:spcBef>
              <a:spcAft>
                <a:spcPts val="0"/>
              </a:spcAft>
              <a:buClr>
                <a:schemeClr val="dk1"/>
              </a:buClr>
              <a:buSzPts val="1200"/>
              <a:buFont typeface="Arial"/>
              <a:buChar char="•"/>
            </a:pPr>
            <a:r>
              <a:rPr lang="en-US" dirty="0"/>
              <a:t>There is a “zone” or “range of tolerance or acceptance” with points-of-parity.</a:t>
            </a:r>
          </a:p>
          <a:p>
            <a:pPr marL="171450" lvl="0" indent="-171450" algn="l" rtl="0">
              <a:spcBef>
                <a:spcPts val="360"/>
              </a:spcBef>
              <a:spcAft>
                <a:spcPts val="0"/>
              </a:spcAft>
              <a:buClr>
                <a:schemeClr val="dk1"/>
              </a:buClr>
              <a:buSzPts val="1200"/>
              <a:buFont typeface="Arial"/>
              <a:buChar char="•"/>
            </a:pPr>
            <a:r>
              <a:rPr lang="en-US" dirty="0"/>
              <a:t>Points-of-parity are easier to achieve than points-of-differences.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13176787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brand must offer a compelling and credible reason for choosing it over the other options:</a:t>
            </a:r>
          </a:p>
          <a:p>
            <a:pPr marL="0" indent="0"/>
            <a:endParaRPr lang="en-US" sz="1200" b="0" i="0" u="none" strike="noStrike" cap="none" baseline="0" dirty="0">
              <a:solidFill>
                <a:schemeClr val="dk1"/>
              </a:solidFill>
              <a:latin typeface="Calibri"/>
              <a:ea typeface="Calibri"/>
              <a:cs typeface="Calibri"/>
              <a:sym typeface="Calibri"/>
            </a:endParaRPr>
          </a:p>
          <a:p>
            <a:pPr marL="0" indent="0"/>
            <a:r>
              <a:rPr lang="en-US" sz="1200" b="0" i="0" u="none" strike="noStrike" cap="none" baseline="0" dirty="0">
                <a:solidFill>
                  <a:schemeClr val="dk1"/>
                </a:solidFill>
                <a:latin typeface="Calibri"/>
                <a:ea typeface="Calibri"/>
                <a:cs typeface="Calibri"/>
                <a:sym typeface="Calibri"/>
              </a:rPr>
              <a:t>Desirability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Target consumers must find the POD personally relevant and important. Brands that tap into growing trends with consumers often find compelling PODs. For example, Apple &amp; Eve’s pure natural fruit juices have ridden the wave of the natural foods movement to find success in an increasingly health-minded beverage market.</a:t>
            </a:r>
          </a:p>
          <a:p>
            <a:pPr marL="0" indent="0"/>
            <a:endParaRPr lang="en-US" sz="1200" b="0" i="0" u="none" strike="noStrike" cap="none" baseline="0" dirty="0">
              <a:solidFill>
                <a:schemeClr val="dk1"/>
              </a:solidFill>
              <a:latin typeface="Calibri"/>
              <a:cs typeface="Calibri"/>
              <a:sym typeface="Calibri"/>
            </a:endParaRPr>
          </a:p>
          <a:p>
            <a:pPr marL="0" indent="0"/>
            <a:r>
              <a:rPr lang="en-US" sz="1200" b="0" i="0" u="none" strike="noStrike" cap="none" baseline="0" dirty="0">
                <a:solidFill>
                  <a:schemeClr val="dk1"/>
                </a:solidFill>
                <a:latin typeface="Calibri"/>
                <a:cs typeface="Calibri"/>
                <a:sym typeface="Calibri"/>
              </a:rPr>
              <a:t>Deliverability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The deliverability of an attribute or benefit brand association depends on both a company’s actual ability to make the product or service (feasibility) as well as its effectiveness in convincing consumers of its ability to do so (communicability).</a:t>
            </a:r>
          </a:p>
          <a:p>
            <a:pPr marL="171450" indent="-171450">
              <a:buFont typeface="Arial" panose="020B0604020202020204" pitchFamily="34" charset="0"/>
              <a:buChar char="•"/>
            </a:pPr>
            <a:r>
              <a:rPr lang="en-US" sz="1200" b="0" i="0" u="none" strike="noStrike" cap="none" baseline="0" dirty="0">
                <a:solidFill>
                  <a:schemeClr val="dk1"/>
                </a:solidFill>
                <a:latin typeface="Calibri"/>
                <a:cs typeface="Calibri"/>
                <a:sym typeface="Calibri"/>
              </a:rPr>
              <a:t>Feasibility</a:t>
            </a:r>
          </a:p>
          <a:p>
            <a:pPr marL="171450" indent="-171450">
              <a:buFont typeface="Arial" panose="020B0604020202020204" pitchFamily="34" charset="0"/>
              <a:buChar char="•"/>
            </a:pPr>
            <a:r>
              <a:rPr lang="en-US" sz="1200" b="0" i="0" u="none" strike="noStrike" cap="none" baseline="0" dirty="0">
                <a:solidFill>
                  <a:schemeClr val="dk1"/>
                </a:solidFill>
                <a:latin typeface="Calibri"/>
                <a:cs typeface="Calibri"/>
                <a:sym typeface="Calibri"/>
              </a:rPr>
              <a:t>Communicability</a:t>
            </a:r>
          </a:p>
          <a:p>
            <a:pPr marL="0">
              <a:buFont typeface="Arial" panose="020B0604020202020204" pitchFamily="34" charset="0"/>
              <a:buChar char="•"/>
            </a:pPr>
            <a:endParaRPr lang="en-US" sz="1200" b="0" i="0" u="none" strike="noStrike" cap="none" baseline="0" dirty="0">
              <a:solidFill>
                <a:schemeClr val="dk1"/>
              </a:solidFill>
              <a:latin typeface="Calibri"/>
              <a:cs typeface="Calibri"/>
              <a:sym typeface="Calibri"/>
            </a:endParaRPr>
          </a:p>
          <a:p>
            <a:pPr marL="0" indent="0">
              <a:buFont typeface="Arial" panose="020B0604020202020204" pitchFamily="34" charset="0"/>
              <a:buNone/>
            </a:pPr>
            <a:r>
              <a:rPr lang="en-US" sz="1200" b="0" i="0" u="none" strike="noStrike" cap="none" baseline="0" dirty="0">
                <a:solidFill>
                  <a:schemeClr val="dk1"/>
                </a:solidFill>
                <a:latin typeface="Calibri"/>
                <a:cs typeface="Calibri"/>
                <a:sym typeface="Calibri"/>
              </a:rPr>
              <a:t>Differentiation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Target consumers must find the POD distinctive and superior. When marketers are entering a category in which there are established brands, the challenge is to find a viable, long-term basis for differentiation. Is the positioning preemptive, defensible, and difficult to attack? Can the brand association be reinforced and strengthened over time? If these are the case, the positioning is likely to last for years.</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36</a:t>
            </a:fld>
            <a:endParaRPr lang="en-US" dirty="0"/>
          </a:p>
        </p:txBody>
      </p:sp>
    </p:spTree>
    <p:extLst>
      <p:ext uri="{BB962C8B-B14F-4D97-AF65-F5344CB8AC3E}">
        <p14:creationId xmlns:p14="http://schemas.microsoft.com/office/powerpoint/2010/main" val="4212805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Two questions often arise in branding:</a:t>
            </a:r>
          </a:p>
          <a:p>
            <a:pPr marL="171450" lvl="0" indent="-171450" algn="l" rtl="0">
              <a:spcBef>
                <a:spcPts val="360"/>
              </a:spcBef>
              <a:spcAft>
                <a:spcPts val="0"/>
              </a:spcAft>
              <a:buClr>
                <a:schemeClr val="dk1"/>
              </a:buClr>
              <a:buSzPts val="1200"/>
              <a:buFont typeface="Calibri"/>
              <a:buChar char="•"/>
            </a:pPr>
            <a:r>
              <a:rPr lang="en-US" dirty="0"/>
              <a:t>What makes a brand strong? </a:t>
            </a:r>
          </a:p>
          <a:p>
            <a:pPr marL="171450" lvl="0" indent="-171450" algn="l" rtl="0">
              <a:spcBef>
                <a:spcPts val="360"/>
              </a:spcBef>
              <a:spcAft>
                <a:spcPts val="0"/>
              </a:spcAft>
              <a:buClr>
                <a:schemeClr val="dk1"/>
              </a:buClr>
              <a:buSzPts val="1200"/>
              <a:buFont typeface="Calibri"/>
              <a:buChar char="•"/>
            </a:pPr>
            <a:r>
              <a:rPr lang="en-US" dirty="0"/>
              <a:t>How do you build a strong brand?</a:t>
            </a:r>
          </a:p>
          <a:p>
            <a:pPr marL="171450" lvl="0" indent="-171450" algn="l" rtl="0">
              <a:spcBef>
                <a:spcPts val="360"/>
              </a:spcBef>
              <a:spcAft>
                <a:spcPts val="0"/>
              </a:spcAft>
              <a:buClr>
                <a:schemeClr val="dk1"/>
              </a:buClr>
              <a:buSzPts val="1200"/>
              <a:buFont typeface="Calibri"/>
              <a:buChar char="•"/>
            </a:pPr>
            <a:endParaRPr lang="en-US" dirty="0"/>
          </a:p>
          <a:p>
            <a:pPr marL="0" lvl="0" indent="0" algn="l" rtl="0">
              <a:spcBef>
                <a:spcPts val="360"/>
              </a:spcBef>
              <a:spcAft>
                <a:spcPts val="0"/>
              </a:spcAft>
              <a:buClr>
                <a:schemeClr val="dk1"/>
              </a:buClr>
              <a:buSzPts val="1200"/>
              <a:buFont typeface="Calibri"/>
              <a:buNone/>
            </a:pPr>
            <a:r>
              <a:rPr lang="en-US" dirty="0"/>
              <a:t>We will cover each of this question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76937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a:solidFill>
                  <a:schemeClr val="dk1"/>
                </a:solidFill>
                <a:latin typeface="Calibri"/>
                <a:ea typeface="Calibri"/>
                <a:cs typeface="Calibri"/>
                <a:sym typeface="Calibri"/>
              </a:rPr>
              <a:t>While a straddle positioning often is attractive as a means of reconciling potentially conflicting consumer goals and creating a best-of-both-worlds solution, it also carries an extra burden. If the points-of-parity and points-of-difference with respect to both categories are not credible, consumers may not view the brand as a legitimate player in either category.</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3569281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u="none" dirty="0"/>
              <a:t>Laddering:</a:t>
            </a:r>
          </a:p>
          <a:p>
            <a:pPr marL="0" lvl="1"/>
            <a:r>
              <a:rPr lang="en-US" dirty="0"/>
              <a:t>Some attributes and benefits may lend themselves to laddering more easily than others. For example, the Betty Crocker brand appears on a number of different baking products and is characterized by the physical warmth associated with baking. Such an association makes it relatively easy to talk about emotional warmth and the joy of baking or the good feelings that might arise from baking for others across a wide range of baking-related products.</a:t>
            </a:r>
          </a:p>
          <a:p>
            <a:pPr marL="0" lvl="1"/>
            <a:endParaRPr lang="en-US" dirty="0"/>
          </a:p>
          <a:p>
            <a:pPr marL="0" lvl="1"/>
            <a:r>
              <a:rPr lang="en-US" u="none" dirty="0"/>
              <a:t>Reacting:</a:t>
            </a:r>
          </a:p>
          <a:p>
            <a:pPr marL="0" lvl="1"/>
            <a:r>
              <a:rPr lang="en-US" dirty="0"/>
              <a:t>Three primary options:</a:t>
            </a:r>
          </a:p>
          <a:p>
            <a:pPr marL="171450" lvl="0" indent="-171450">
              <a:buFont typeface="Arial" panose="020B0604020202020204" pitchFamily="34" charset="0"/>
              <a:buChar char="•"/>
            </a:pPr>
            <a:r>
              <a:rPr lang="en-US" dirty="0"/>
              <a:t>Do nothing</a:t>
            </a:r>
          </a:p>
          <a:p>
            <a:pPr marL="171450" lvl="0" indent="-171450">
              <a:buFont typeface="Arial" panose="020B0604020202020204" pitchFamily="34" charset="0"/>
              <a:buChar char="•"/>
            </a:pPr>
            <a:r>
              <a:rPr lang="en-US" dirty="0"/>
              <a:t>Go on the defensive</a:t>
            </a:r>
          </a:p>
          <a:p>
            <a:pPr marL="171450" lvl="0" indent="-171450">
              <a:buFont typeface="Arial" panose="020B0604020202020204" pitchFamily="34" charset="0"/>
              <a:buChar char="•"/>
            </a:pPr>
            <a:r>
              <a:rPr lang="en-US" dirty="0"/>
              <a:t>Go on the offensive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40</a:t>
            </a:fld>
            <a:endParaRPr lang="en-US" dirty="0"/>
          </a:p>
        </p:txBody>
      </p:sp>
    </p:spTree>
    <p:extLst>
      <p:ext uri="{BB962C8B-B14F-4D97-AF65-F5344CB8AC3E}">
        <p14:creationId xmlns:p14="http://schemas.microsoft.com/office/powerpoint/2010/main" val="3230858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Designing a brand mantra:</a:t>
            </a:r>
          </a:p>
          <a:p>
            <a:pPr marL="171450" lvl="0" indent="-171450" algn="l" rtl="0">
              <a:spcBef>
                <a:spcPts val="360"/>
              </a:spcBef>
              <a:spcAft>
                <a:spcPts val="0"/>
              </a:spcAft>
              <a:buClr>
                <a:schemeClr val="dk1"/>
              </a:buClr>
              <a:buSzPts val="1200"/>
              <a:buFont typeface="Arial"/>
              <a:buChar char="•"/>
            </a:pPr>
            <a:r>
              <a:rPr lang="en-US" dirty="0"/>
              <a:t>A good brand mantra should provide:</a:t>
            </a:r>
          </a:p>
          <a:p>
            <a:pPr marL="628650" lvl="1" indent="-171450" algn="l" rtl="0">
              <a:spcBef>
                <a:spcPts val="360"/>
              </a:spcBef>
              <a:spcAft>
                <a:spcPts val="0"/>
              </a:spcAft>
              <a:buClr>
                <a:schemeClr val="dk1"/>
              </a:buClr>
              <a:buSzPts val="1200"/>
              <a:buFont typeface="Arial"/>
              <a:buChar char="•"/>
            </a:pPr>
            <a:r>
              <a:rPr lang="en-US" b="0" dirty="0"/>
              <a:t>Brand functions: nature of the product or service or the type of experiences or benefits the brand provides</a:t>
            </a:r>
          </a:p>
          <a:p>
            <a:pPr marL="628650" lvl="1" indent="-171450" algn="l" rtl="0">
              <a:spcBef>
                <a:spcPts val="360"/>
              </a:spcBef>
              <a:spcAft>
                <a:spcPts val="0"/>
              </a:spcAft>
              <a:buClr>
                <a:schemeClr val="dk1"/>
              </a:buClr>
              <a:buSzPts val="1200"/>
              <a:buFont typeface="Arial"/>
              <a:buChar char="•"/>
            </a:pPr>
            <a:r>
              <a:rPr lang="en-US" b="0" dirty="0"/>
              <a:t>Descriptive modifier: combined with brand functions, helps delineate the brand boundaries</a:t>
            </a:r>
          </a:p>
          <a:p>
            <a:pPr marL="628650" lvl="1" indent="-171450" algn="l" rtl="0">
              <a:spcBef>
                <a:spcPts val="360"/>
              </a:spcBef>
              <a:spcAft>
                <a:spcPts val="0"/>
              </a:spcAft>
              <a:buClr>
                <a:schemeClr val="dk1"/>
              </a:buClr>
              <a:buSzPts val="1200"/>
              <a:buFont typeface="Arial"/>
              <a:buChar char="•"/>
            </a:pPr>
            <a:r>
              <a:rPr lang="en-US" b="0" dirty="0"/>
              <a:t>Emotional modifier: determines </a:t>
            </a:r>
            <a:r>
              <a:rPr lang="en-US" dirty="0"/>
              <a:t>how a brand provides benefits and in what ways</a:t>
            </a:r>
          </a:p>
          <a:p>
            <a:pPr marL="457200" lvl="1"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u="none" dirty="0"/>
              <a:t>Implementing brand mantra:</a:t>
            </a:r>
          </a:p>
          <a:p>
            <a:pPr marL="171450" lvl="0" indent="-171450" algn="l" rtl="0">
              <a:spcBef>
                <a:spcPts val="360"/>
              </a:spcBef>
              <a:spcAft>
                <a:spcPts val="0"/>
              </a:spcAft>
              <a:buClr>
                <a:schemeClr val="dk1"/>
              </a:buClr>
              <a:buSzPts val="1200"/>
              <a:buFont typeface="Arial"/>
              <a:buChar char="•"/>
            </a:pPr>
            <a:r>
              <a:rPr lang="en-US" dirty="0"/>
              <a:t>Should be developed at the same time as brand positioning</a:t>
            </a:r>
          </a:p>
          <a:p>
            <a:pPr marL="171450" lvl="0" indent="-171450" algn="l" rtl="0">
              <a:spcBef>
                <a:spcPts val="360"/>
              </a:spcBef>
              <a:spcAft>
                <a:spcPts val="0"/>
              </a:spcAft>
              <a:buClr>
                <a:schemeClr val="dk1"/>
              </a:buClr>
              <a:buSzPts val="1200"/>
              <a:buFont typeface="Arial"/>
              <a:buChar char="•"/>
            </a:pPr>
            <a:r>
              <a:rPr lang="en-US" dirty="0"/>
              <a:t>Requires more internal examination and involves input from a wider range of company employees</a:t>
            </a:r>
          </a:p>
          <a:p>
            <a:pPr marL="171450" lvl="0" indent="-171450" algn="l" rtl="0">
              <a:spcBef>
                <a:spcPts val="360"/>
              </a:spcBef>
              <a:spcAft>
                <a:spcPts val="0"/>
              </a:spcAft>
              <a:buClr>
                <a:schemeClr val="dk1"/>
              </a:buClr>
              <a:buSzPts val="1200"/>
              <a:buFont typeface="Arial"/>
              <a:buChar char="•"/>
            </a:pPr>
            <a:r>
              <a:rPr lang="en-US" dirty="0"/>
              <a:t>Based on core brand associations, a brainstorming session can attempt to identify PODs, POPs, and different brand mantra candidates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43</a:t>
            </a:fld>
            <a:endParaRPr lang="en-US" dirty="0"/>
          </a:p>
        </p:txBody>
      </p:sp>
    </p:spTree>
    <p:extLst>
      <p:ext uri="{BB962C8B-B14F-4D97-AF65-F5344CB8AC3E}">
        <p14:creationId xmlns:p14="http://schemas.microsoft.com/office/powerpoint/2010/main" val="285201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Calibri"/>
              <a:buNone/>
            </a:pPr>
            <a:r>
              <a:rPr lang="en-US" dirty="0"/>
              <a:t>The customer-based brand equity (CBBE) provides a unique point of view on what brand equity is and how it should best be built, measured, and managed. The CBBE concept approaches brand equity from the perspective of the consumer—whether the consumer is an individual or an organization, or an existing or prospective customer.</a:t>
            </a:r>
          </a:p>
          <a:p>
            <a:pPr marL="0" lvl="0" indent="0" algn="l" rtl="0">
              <a:spcBef>
                <a:spcPts val="0"/>
              </a:spcBef>
              <a:spcAft>
                <a:spcPts val="0"/>
              </a:spcAft>
              <a:buClr>
                <a:schemeClr val="dk1"/>
              </a:buClr>
              <a:buSzPts val="1200"/>
              <a:buFont typeface="Calibri"/>
              <a:buNone/>
            </a:pPr>
            <a:endParaRPr lang="en-US" dirty="0"/>
          </a:p>
          <a:p>
            <a:pPr marL="171450" lvl="0" indent="-171450" algn="l" rtl="0">
              <a:spcBef>
                <a:spcPts val="0"/>
              </a:spcBef>
              <a:spcAft>
                <a:spcPts val="0"/>
              </a:spcAft>
              <a:buClr>
                <a:schemeClr val="dk1"/>
              </a:buClr>
              <a:buSzPts val="1200"/>
              <a:buFont typeface="Calibri"/>
              <a:buChar char="•"/>
            </a:pPr>
            <a:r>
              <a:rPr lang="en-US" dirty="0"/>
              <a:t>Positive customer-based brand equity: When consumers react more </a:t>
            </a:r>
            <a:r>
              <a:rPr lang="en-US" noProof="0" dirty="0"/>
              <a:t>favorably</a:t>
            </a:r>
            <a:r>
              <a:rPr lang="en-US" dirty="0"/>
              <a:t> to a product and the way it is marketed when the brand is identified than when it is not.</a:t>
            </a:r>
          </a:p>
          <a:p>
            <a:pPr marL="171450" lvl="0" indent="-171450" algn="l" rtl="0">
              <a:spcBef>
                <a:spcPts val="360"/>
              </a:spcBef>
              <a:spcAft>
                <a:spcPts val="0"/>
              </a:spcAft>
              <a:buClr>
                <a:schemeClr val="dk1"/>
              </a:buClr>
              <a:buSzPts val="1200"/>
              <a:buFont typeface="Calibri"/>
              <a:buChar char="•"/>
            </a:pPr>
            <a:r>
              <a:rPr lang="en-US" dirty="0"/>
              <a:t>Negative customer-based brand equity: When consumers react less </a:t>
            </a:r>
            <a:r>
              <a:rPr lang="en-US" noProof="0" dirty="0"/>
              <a:t>favorably</a:t>
            </a:r>
            <a:r>
              <a:rPr lang="en-US" dirty="0"/>
              <a:t> to marketing activity for the brand compared with an unnamed or fictitiously named version of the product.</a:t>
            </a:r>
          </a:p>
          <a:p>
            <a:pPr marL="171450" lvl="0" indent="-171450" algn="l" rtl="0">
              <a:spcBef>
                <a:spcPts val="360"/>
              </a:spcBef>
              <a:spcAft>
                <a:spcPts val="0"/>
              </a:spcAft>
              <a:buClr>
                <a:schemeClr val="dk1"/>
              </a:buClr>
              <a:buSzPts val="1200"/>
              <a:buFont typeface="Calibri"/>
              <a:buChar char="•"/>
            </a:pPr>
            <a:r>
              <a:rPr lang="en-US" dirty="0"/>
              <a:t>The three key ingredients of CBBE:</a:t>
            </a:r>
          </a:p>
          <a:p>
            <a:pPr marL="628650" lvl="1" indent="-171450" algn="l" rtl="0">
              <a:spcBef>
                <a:spcPts val="360"/>
              </a:spcBef>
              <a:spcAft>
                <a:spcPts val="0"/>
              </a:spcAft>
              <a:buClr>
                <a:schemeClr val="dk1"/>
              </a:buClr>
              <a:buSzPts val="1200"/>
              <a:buFont typeface="Calibri"/>
              <a:buChar char="•"/>
            </a:pPr>
            <a:r>
              <a:rPr lang="en-US" dirty="0"/>
              <a:t>Differential effect</a:t>
            </a:r>
          </a:p>
          <a:p>
            <a:pPr marL="628650" lvl="1" indent="-171450" algn="l" rtl="0">
              <a:spcBef>
                <a:spcPts val="360"/>
              </a:spcBef>
              <a:spcAft>
                <a:spcPts val="0"/>
              </a:spcAft>
              <a:buClr>
                <a:schemeClr val="dk1"/>
              </a:buClr>
              <a:buSzPts val="1200"/>
              <a:buFont typeface="Calibri"/>
              <a:buChar char="•"/>
            </a:pPr>
            <a:r>
              <a:rPr lang="en-US" dirty="0"/>
              <a:t>Brand knowledge</a:t>
            </a:r>
          </a:p>
          <a:p>
            <a:pPr marL="628650" lvl="1" indent="-171450" algn="l" rtl="0">
              <a:spcBef>
                <a:spcPts val="360"/>
              </a:spcBef>
              <a:spcAft>
                <a:spcPts val="0"/>
              </a:spcAft>
              <a:buClr>
                <a:schemeClr val="dk1"/>
              </a:buClr>
              <a:buSzPts val="1200"/>
              <a:buFont typeface="Calibri"/>
              <a:buChar char="•"/>
            </a:pPr>
            <a:r>
              <a:rPr lang="en-US" dirty="0"/>
              <a:t>Consumer response to marketing</a:t>
            </a:r>
            <a:endParaRPr lang="en-US" sz="1600"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82809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advantages of strong brands?</a:t>
            </a:r>
          </a:p>
          <a:p>
            <a:r>
              <a:rPr lang="en-US" dirty="0"/>
              <a:t>This question is related to the one we cover in the last class, why do we want to build brand equity? </a:t>
            </a:r>
          </a:p>
          <a:p>
            <a:endParaRPr lang="en-US" dirty="0"/>
          </a:p>
          <a:p>
            <a:r>
              <a:rPr lang="en-US" dirty="0"/>
              <a:t>An example is greater loyalty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212368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as a reflection of the past: </a:t>
            </a:r>
          </a:p>
          <a:p>
            <a:pPr marL="171450" lvl="0" indent="-171450" algn="l" rtl="0">
              <a:spcBef>
                <a:spcPts val="360"/>
              </a:spcBef>
              <a:spcAft>
                <a:spcPts val="0"/>
              </a:spcAft>
              <a:buClr>
                <a:schemeClr val="dk1"/>
              </a:buClr>
              <a:buSzPts val="1200"/>
              <a:buFont typeface="Arial"/>
              <a:buChar char="•"/>
            </a:pPr>
            <a:r>
              <a:rPr lang="en-US" dirty="0"/>
              <a:t>Marketers should consider the money spent in brand building as an “ investment.”</a:t>
            </a:r>
          </a:p>
          <a:p>
            <a:pPr marL="171450" lvl="0" indent="-171450" algn="l" rtl="0">
              <a:spcBef>
                <a:spcPts val="360"/>
              </a:spcBef>
              <a:spcAft>
                <a:spcPts val="0"/>
              </a:spcAft>
              <a:buClr>
                <a:schemeClr val="dk1"/>
              </a:buClr>
              <a:buSzPts val="1200"/>
              <a:buFont typeface="Arial"/>
              <a:buChar char="•"/>
            </a:pPr>
            <a:r>
              <a:rPr lang="en-US" dirty="0"/>
              <a:t>On the basis of the past experience, what consumers saw, heard, learned, felt, and experienced about the brand should be </a:t>
            </a:r>
            <a:r>
              <a:rPr lang="en-US" noProof="0" dirty="0"/>
              <a:t>analyzed</a:t>
            </a:r>
            <a:r>
              <a:rPr lang="en-US" dirty="0"/>
              <a:t>.</a:t>
            </a:r>
          </a:p>
          <a:p>
            <a:pPr marL="171450" lvl="0" indent="-171450" algn="l" rtl="0">
              <a:spcBef>
                <a:spcPts val="360"/>
              </a:spcBef>
              <a:spcAft>
                <a:spcPts val="0"/>
              </a:spcAft>
              <a:buClr>
                <a:schemeClr val="dk1"/>
              </a:buClr>
              <a:buSzPts val="1200"/>
              <a:buFont typeface="Arial"/>
              <a:buChar char="•"/>
            </a:pPr>
            <a:r>
              <a:rPr lang="en-US" dirty="0"/>
              <a:t>The quality of the investment in brand building is the most critical factor, not the quantity.</a:t>
            </a:r>
          </a:p>
          <a:p>
            <a:pPr marL="0" lvl="0" indent="0" algn="l" rtl="0">
              <a:spcBef>
                <a:spcPts val="360"/>
              </a:spcBef>
              <a:spcAft>
                <a:spcPts val="0"/>
              </a:spcAft>
              <a:buNone/>
            </a:pPr>
            <a:endParaRPr lang="en-US" u="sng" dirty="0"/>
          </a:p>
          <a:p>
            <a:pPr marL="0" lvl="0" indent="0" algn="l" rtl="0">
              <a:spcBef>
                <a:spcPts val="360"/>
              </a:spcBef>
              <a:spcAft>
                <a:spcPts val="0"/>
              </a:spcAft>
              <a:buNone/>
            </a:pPr>
            <a:r>
              <a:rPr lang="en-US" u="none" dirty="0"/>
              <a:t>Brand as a direction to the future:</a:t>
            </a:r>
            <a:r>
              <a:rPr lang="en-US" u="sng" dirty="0"/>
              <a:t> </a:t>
            </a:r>
            <a:endParaRPr lang="en-US" dirty="0"/>
          </a:p>
          <a:p>
            <a:pPr marL="171450" lvl="0" indent="-171450" algn="l" rtl="0">
              <a:spcBef>
                <a:spcPts val="360"/>
              </a:spcBef>
              <a:spcAft>
                <a:spcPts val="0"/>
              </a:spcAft>
              <a:buClr>
                <a:schemeClr val="dk1"/>
              </a:buClr>
              <a:buSzPts val="1200"/>
              <a:buFont typeface="Arial"/>
              <a:buChar char="•"/>
            </a:pPr>
            <a:r>
              <a:rPr lang="en-US" dirty="0"/>
              <a:t>Brand knowledge that marketers create over time, which allows them to determine appropriate and inappropriate future directions for the brand.</a:t>
            </a:r>
          </a:p>
          <a:p>
            <a:pPr marL="171450" lvl="0" indent="-171450" algn="l" rtl="0">
              <a:spcBef>
                <a:spcPts val="360"/>
              </a:spcBef>
              <a:spcAft>
                <a:spcPts val="0"/>
              </a:spcAft>
              <a:buClr>
                <a:schemeClr val="dk1"/>
              </a:buClr>
              <a:buSzPts val="1200"/>
              <a:buFont typeface="Arial"/>
              <a:buChar char="•"/>
            </a:pPr>
            <a:r>
              <a:rPr lang="en-US" dirty="0"/>
              <a:t>Brand equity offers focus and guidance, provides a means to interpret past marketing performance, and design future marketing programs.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02048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knowing that brand knowledge is what makes a brand strong, we marketers need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40314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322167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someone asked you what came to mind when you thought of Apple computers, what would you say?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reply with associations such as well-designed, easy to use, leading-edge technology, and so forth.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displays some commonly mentioned associations for Apple that consumers express.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associations make up a consumer’s brand image for Apple.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breakthrough products and skillful marketing, Apple has been able to achieve a rich brand image made up of a host of brand associations. Many are likely to be shared by a majority of consumers, so we can refer to the brand image of Apple, but at the same time, we recognize that this image varies, perhaps even considerably, depending on the consumer or market segment.</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340646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What causes brand equity to exist? How do marketers create it? Customer-based brand equity occurs when the consumer has a high level of awareness and familiarity with the brand and holds some strong, favorable, and unique brand associations in memory.</a:t>
            </a:r>
          </a:p>
          <a:p>
            <a:pPr marL="0" lvl="0"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dirty="0"/>
              <a:t>Marketers must convince consumers that there are meaningful differences among brands. Consumers must not think that all brands in the category are the same. Establishing a positive brand image in consumer memory—strong, favorable, and unique brand associations—goes hand-in-hand with creating brand awareness to build customer-based brand equity.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2321632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609600" y="1557471"/>
            <a:ext cx="10972800" cy="4525963"/>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9/5/2022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95901856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9/5/2022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9/5/2022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nickkolenda.com/color-psycholog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freepngimg.com/png/16318-nike-logo-png-image"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brandsfun.com/brand-positioning-statement-examples-what-to-look-out-for/your_unique_point_of_difference_1/"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marketing91.com/brand-mantra/" TargetMode="External"/><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School gets a little rough after the first week. | Funny school memes,  School quotes funny, School humor">
            <a:extLst>
              <a:ext uri="{FF2B5EF4-FFF2-40B4-BE49-F238E27FC236}">
                <a16:creationId xmlns:a16="http://schemas.microsoft.com/office/drawing/2014/main" id="{75825898-0449-B1C9-F50C-130839EF6F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771076"/>
            <a:ext cx="3343202" cy="2418755"/>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Meme Creator - Funny when i'm 3 weeks behind and it's only the second week  of school Meme Generator at MemeCreator.… | Teacher jokes, Teaching memes,  Teaching humor">
            <a:extLst>
              <a:ext uri="{FF2B5EF4-FFF2-40B4-BE49-F238E27FC236}">
                <a16:creationId xmlns:a16="http://schemas.microsoft.com/office/drawing/2014/main" id="{F4D8DABA-64AF-26D7-BC61-99DD9C3950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018382"/>
            <a:ext cx="6020730" cy="336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61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6AA01-0E9F-3E68-FCEE-B7F0CAFE9F70}"/>
              </a:ext>
            </a:extLst>
          </p:cNvPr>
          <p:cNvSpPr>
            <a:spLocks noGrp="1"/>
          </p:cNvSpPr>
          <p:nvPr>
            <p:ph type="title"/>
          </p:nvPr>
        </p:nvSpPr>
        <p:spPr>
          <a:xfrm>
            <a:off x="870204" y="606564"/>
            <a:ext cx="10451592" cy="1325563"/>
          </a:xfrm>
        </p:spPr>
        <p:txBody>
          <a:bodyPr anchor="ctr">
            <a:normAutofit/>
          </a:bodyPr>
          <a:lstStyle/>
          <a:p>
            <a:r>
              <a:rPr lang="en-US" dirty="0"/>
              <a:t>Branding</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D1ED50B-4040-4655-00A2-F5E4F073DFA8}"/>
              </a:ext>
            </a:extLst>
          </p:cNvPr>
          <p:cNvGraphicFramePr>
            <a:graphicFrameLocks noGrp="1"/>
          </p:cNvGraphicFramePr>
          <p:nvPr>
            <p:ph idx="1"/>
            <p:extLst>
              <p:ext uri="{D42A27DB-BD31-4B8C-83A1-F6EECF244321}">
                <p14:modId xmlns:p14="http://schemas.microsoft.com/office/powerpoint/2010/main" val="1156245293"/>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528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B30B645-1B1D-41B3-B207-CA4AEF9FFD7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4FF7E66-90F5-4F3F-AC5B-9B25058E2EC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5229-01DF-2443-1EFD-8C906D019723}"/>
              </a:ext>
            </a:extLst>
          </p:cNvPr>
          <p:cNvSpPr>
            <a:spLocks noGrp="1"/>
          </p:cNvSpPr>
          <p:nvPr>
            <p:ph type="title"/>
          </p:nvPr>
        </p:nvSpPr>
        <p:spPr/>
        <p:txBody>
          <a:bodyPr/>
          <a:lstStyle/>
          <a:p>
            <a:r>
              <a:rPr lang="en-US"/>
              <a:t>Defining Customer-Based Brand Equity</a:t>
            </a:r>
            <a:endParaRPr lang="en-US" dirty="0"/>
          </a:p>
        </p:txBody>
      </p:sp>
      <p:graphicFrame>
        <p:nvGraphicFramePr>
          <p:cNvPr id="5" name="Content Placeholder 2">
            <a:extLst>
              <a:ext uri="{FF2B5EF4-FFF2-40B4-BE49-F238E27FC236}">
                <a16:creationId xmlns:a16="http://schemas.microsoft.com/office/drawing/2014/main" id="{8F70625E-7913-84D9-B734-AE62AD98D0A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A8F9CF69-8732-63A9-36E9-E4C2D18BC764}"/>
              </a:ext>
            </a:extLst>
          </p:cNvPr>
          <p:cNvSpPr/>
          <p:nvPr/>
        </p:nvSpPr>
        <p:spPr>
          <a:xfrm>
            <a:off x="5422900" y="5041900"/>
            <a:ext cx="24511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BC437810-CCC7-9F27-C819-6DB961FDFF32}"/>
              </a:ext>
            </a:extLst>
          </p:cNvPr>
          <p:cNvSpPr/>
          <p:nvPr/>
        </p:nvSpPr>
        <p:spPr>
          <a:xfrm>
            <a:off x="2146300" y="5041900"/>
            <a:ext cx="28194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D3BBF433-C746-AB86-C187-E469A9A34315}"/>
              </a:ext>
            </a:extLst>
          </p:cNvPr>
          <p:cNvSpPr/>
          <p:nvPr/>
        </p:nvSpPr>
        <p:spPr>
          <a:xfrm>
            <a:off x="2247900" y="5487987"/>
            <a:ext cx="37465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55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22BFB60-9440-4E48-BDBF-8FD6535CFB6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55C45172-361A-49BE-9134-C9409B9E6C9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7E260F9E-2C89-4E8A-B906-1E3BF1F10FA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42EED92-5AE1-483A-A05A-65137AAAA59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965DF9CB-51F4-4317-A325-93D716AE45C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E5A9AE29-5A95-4875-869F-E0CFF641F6E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0CE6A199-2113-40BC-A6FE-47AA017E4DB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230E535-FE0D-45E1-8889-E17D546D2A3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56FDB168-234B-4508-997A-3279BF88341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D205A3C-A989-D8EB-4E31-2E83FED8BB37}"/>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5600" kern="1200" dirty="0">
                <a:solidFill>
                  <a:schemeClr val="bg1"/>
                </a:solidFill>
                <a:latin typeface="+mj-lt"/>
                <a:ea typeface="+mj-ea"/>
                <a:cs typeface="+mj-cs"/>
              </a:rPr>
              <a:t>Figure 2-1: Marketing Advantages of Strong Brands</a:t>
            </a:r>
          </a:p>
        </p:txBody>
      </p:sp>
      <p:cxnSp>
        <p:nvCxnSpPr>
          <p:cNvPr id="16"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33028E20-A1D2-C7F0-A76D-231150A4926F}"/>
              </a:ext>
            </a:extLst>
          </p:cNvPr>
          <p:cNvSpPr>
            <a:spLocks noGrp="1"/>
          </p:cNvSpPr>
          <p:nvPr/>
        </p:nvSpPr>
        <p:spPr>
          <a:xfrm>
            <a:off x="6096000" y="1108061"/>
            <a:ext cx="5008901" cy="4571972"/>
          </a:xfrm>
          <a:prstGeom prst="rect">
            <a:avLst/>
          </a:prstGeom>
        </p:spPr>
        <p:txBody>
          <a:bodyPr vert="horz" lIns="91440" tIns="45720" rIns="91440" bIns="45720" rtlCol="0" anchor="ctr"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Improved perceptions of product performance</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Greater loyalty</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Less vulnerability to competitive marketing actions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Less vulnerability to marketing crises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Larger margins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More inelastic consumer response to price increases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More elastic consumer response to price decreases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Greater trade cooperation and support</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Increased marketing communication effectiveness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Possible licensing opportunities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Additional brand extension opportunities</a:t>
            </a:r>
          </a:p>
        </p:txBody>
      </p:sp>
    </p:spTree>
    <p:extLst>
      <p:ext uri="{BB962C8B-B14F-4D97-AF65-F5344CB8AC3E}">
        <p14:creationId xmlns:p14="http://schemas.microsoft.com/office/powerpoint/2010/main" val="364335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94B4A-F9C3-FFEB-71C9-D37BDBB18019}"/>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Brand Equity as a Bridge</a:t>
            </a:r>
          </a:p>
        </p:txBody>
      </p:sp>
      <p:sp>
        <p:nvSpPr>
          <p:cNvPr id="3" name="Content Placeholder 2">
            <a:extLst>
              <a:ext uri="{FF2B5EF4-FFF2-40B4-BE49-F238E27FC236}">
                <a16:creationId xmlns:a16="http://schemas.microsoft.com/office/drawing/2014/main" id="{3584ED25-66C7-17AA-58BC-12E7E7433658}"/>
              </a:ext>
            </a:extLst>
          </p:cNvPr>
          <p:cNvSpPr>
            <a:spLocks noGrp="1"/>
          </p:cNvSpPr>
          <p:nvPr>
            <p:ph idx="1"/>
          </p:nvPr>
        </p:nvSpPr>
        <p:spPr>
          <a:xfrm>
            <a:off x="838200" y="2438400"/>
            <a:ext cx="10515600" cy="3738562"/>
          </a:xfrm>
        </p:spPr>
        <p:txBody>
          <a:bodyPr>
            <a:normAutofit/>
          </a:bodyPr>
          <a:lstStyle/>
          <a:p>
            <a:r>
              <a:rPr lang="en-US" sz="2600" dirty="0"/>
              <a:t>Customer knowledge drives the differences that manifest themselves in terms of brand equity </a:t>
            </a:r>
          </a:p>
          <a:p>
            <a:pPr lvl="1"/>
            <a:r>
              <a:rPr lang="en-US" sz="2600" dirty="0"/>
              <a:t>Provides marketers with a vital strategic bridge from their past to their future</a:t>
            </a:r>
          </a:p>
          <a:p>
            <a:pPr lvl="1"/>
            <a:r>
              <a:rPr lang="en-US" sz="2600" dirty="0"/>
              <a:t>The brand knowledge that marketers create over time dictates appropriate and inappropriate future directions for the brand</a:t>
            </a:r>
          </a:p>
        </p:txBody>
      </p:sp>
    </p:spTree>
    <p:extLst>
      <p:ext uri="{BB962C8B-B14F-4D97-AF65-F5344CB8AC3E}">
        <p14:creationId xmlns:p14="http://schemas.microsoft.com/office/powerpoint/2010/main" val="29501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38200" y="669925"/>
            <a:ext cx="4508946" cy="1325563"/>
          </a:xfrm>
        </p:spPr>
        <p:txBody>
          <a:bodyPr anchor="b">
            <a:normAutofit/>
          </a:bodyPr>
          <a:lstStyle/>
          <a:p>
            <a:pPr algn="r"/>
            <a:r>
              <a:rPr lang="en-US" sz="3400">
                <a:solidFill>
                  <a:schemeClr val="bg1"/>
                </a:solidFill>
              </a:rPr>
              <a:t>Making a Brand Strong: Brand Knowledge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From the perspective of the CBBE concept, brand knowledge is the key to creating brand equity </a:t>
            </a:r>
          </a:p>
          <a:p>
            <a:pPr lvl="1"/>
            <a:r>
              <a:rPr lang="en-US" sz="2000" dirty="0">
                <a:solidFill>
                  <a:schemeClr val="bg1"/>
                </a:solidFill>
              </a:rPr>
              <a:t>It creates the differential effect that drives brand equity </a:t>
            </a:r>
          </a:p>
          <a:p>
            <a:r>
              <a:rPr lang="en-US" sz="2000" dirty="0">
                <a:solidFill>
                  <a:schemeClr val="bg1"/>
                </a:solidFill>
              </a:rPr>
              <a:t>Marketers need an insightful way to present how brand knowledge exists in consumer memory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85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04672" y="640263"/>
            <a:ext cx="5157216" cy="1344975"/>
          </a:xfrm>
        </p:spPr>
        <p:txBody>
          <a:bodyPr>
            <a:normAutofit/>
          </a:bodyPr>
          <a:lstStyle/>
          <a:p>
            <a:r>
              <a:rPr lang="en-US" sz="4000"/>
              <a:t>Making a Brand Strong: Brand Knowledge</a:t>
            </a:r>
          </a:p>
        </p:txBody>
      </p: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804672" y="2121763"/>
            <a:ext cx="5157216" cy="3773010"/>
          </a:xfrm>
        </p:spPr>
        <p:txBody>
          <a:bodyPr>
            <a:normAutofit/>
          </a:bodyPr>
          <a:lstStyle/>
          <a:p>
            <a:r>
              <a:rPr lang="en-US" sz="2000"/>
              <a:t>The associative network memory model: </a:t>
            </a:r>
          </a:p>
          <a:p>
            <a:pPr lvl="1"/>
            <a:r>
              <a:rPr lang="en-US" sz="2000"/>
              <a:t>Views memory as a network of nodes and connecting links </a:t>
            </a:r>
          </a:p>
          <a:p>
            <a:pPr lvl="2"/>
            <a:r>
              <a:rPr lang="en-US"/>
              <a:t>Nodes – represent stored info or concepts </a:t>
            </a:r>
          </a:p>
          <a:p>
            <a:pPr lvl="2"/>
            <a:r>
              <a:rPr lang="en-US"/>
              <a:t>Links – represent the strength of association between the nodes </a:t>
            </a:r>
          </a:p>
          <a:p>
            <a:r>
              <a:rPr lang="en-US" sz="2000"/>
              <a:t>Brand associations are informational nodes linked to the brand node in memory </a:t>
            </a:r>
          </a:p>
        </p:txBody>
      </p:sp>
      <p:pic>
        <p:nvPicPr>
          <p:cNvPr id="5" name="Picture 4" descr="Icon&#10;&#10;Description automatically generated">
            <a:extLst>
              <a:ext uri="{FF2B5EF4-FFF2-40B4-BE49-F238E27FC236}">
                <a16:creationId xmlns:a16="http://schemas.microsoft.com/office/drawing/2014/main" id="{B1AF7AC6-900F-B1A5-B210-0D2721589A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69642" y="975203"/>
            <a:ext cx="4736963" cy="4752145"/>
          </a:xfrm>
          <a:prstGeom prst="rect">
            <a:avLst/>
          </a:prstGeom>
        </p:spPr>
      </p:pic>
    </p:spTree>
    <p:extLst>
      <p:ext uri="{BB962C8B-B14F-4D97-AF65-F5344CB8AC3E}">
        <p14:creationId xmlns:p14="http://schemas.microsoft.com/office/powerpoint/2010/main" val="12176052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2 squiggled lines extend out from the circle, each extending to a concept that is a possible association with the Apple brand name. The 12 concepts are as follows. 1, User Friendly. 2, Expensive. 3, Apps. 4, iTunes. 5, Steve Jobs. 6, iPod. 7, Stylish. 8, Creative. 9, Cool. 10, Apple Logo. 11, Innovative. 12, iphone.">
            <a:extLst>
              <a:ext uri="{FF2B5EF4-FFF2-40B4-BE49-F238E27FC236}">
                <a16:creationId xmlns:a16="http://schemas.microsoft.com/office/drawing/2014/main" id="{7EA5AD91-E9F8-D5A3-AE4B-257D501F2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02" y="885827"/>
            <a:ext cx="5618779" cy="5239512"/>
          </a:xfrm>
          <a:prstGeom prst="rect">
            <a:avLst/>
          </a:prstGeom>
        </p:spPr>
      </p:pic>
      <p:sp>
        <p:nvSpPr>
          <p:cNvPr id="11" name="Freeform: Shape 10">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DCB53-D8E5-4F22-9F49-35A2333F6B79}"/>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3400" kern="1200">
                <a:solidFill>
                  <a:schemeClr val="tx1"/>
                </a:solidFill>
                <a:latin typeface="+mj-lt"/>
                <a:ea typeface="+mj-ea"/>
                <a:cs typeface="+mj-cs"/>
              </a:rPr>
              <a:t>Figure 2-2: Possible Associations with the Apple Brand Name</a:t>
            </a:r>
          </a:p>
        </p:txBody>
      </p:sp>
    </p:spTree>
    <p:extLst>
      <p:ext uri="{BB962C8B-B14F-4D97-AF65-F5344CB8AC3E}">
        <p14:creationId xmlns:p14="http://schemas.microsoft.com/office/powerpoint/2010/main" val="3202809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38200" y="669925"/>
            <a:ext cx="4508946" cy="1325563"/>
          </a:xfrm>
        </p:spPr>
        <p:txBody>
          <a:bodyPr anchor="b">
            <a:normAutofit/>
          </a:bodyPr>
          <a:lstStyle/>
          <a:p>
            <a:pPr algn="r"/>
            <a:r>
              <a:rPr lang="en-US" sz="3400">
                <a:solidFill>
                  <a:schemeClr val="bg1"/>
                </a:solidFill>
              </a:rPr>
              <a:t>Making a Brand Strong: Brand Knowledge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Brand knowledge has two components: </a:t>
            </a:r>
          </a:p>
          <a:p>
            <a:pPr lvl="1"/>
            <a:r>
              <a:rPr lang="en-US" sz="2000" dirty="0">
                <a:solidFill>
                  <a:schemeClr val="bg1"/>
                </a:solidFill>
              </a:rPr>
              <a:t>Brand awareness: </a:t>
            </a:r>
          </a:p>
          <a:p>
            <a:pPr lvl="2"/>
            <a:r>
              <a:rPr lang="en-US" dirty="0">
                <a:solidFill>
                  <a:schemeClr val="bg1"/>
                </a:solidFill>
              </a:rPr>
              <a:t>Related to the strength of the brand node or trace in memory </a:t>
            </a:r>
          </a:p>
          <a:p>
            <a:pPr lvl="2"/>
            <a:r>
              <a:rPr lang="en-US" dirty="0">
                <a:solidFill>
                  <a:schemeClr val="bg1"/>
                </a:solidFill>
              </a:rPr>
              <a:t>Often a step in building brand equity </a:t>
            </a:r>
          </a:p>
          <a:p>
            <a:pPr lvl="1"/>
            <a:r>
              <a:rPr lang="en-US" sz="2000" dirty="0">
                <a:solidFill>
                  <a:schemeClr val="bg1"/>
                </a:solidFill>
              </a:rPr>
              <a:t>Brand image: </a:t>
            </a:r>
          </a:p>
          <a:p>
            <a:pPr lvl="2"/>
            <a:r>
              <a:rPr lang="en-US" dirty="0">
                <a:solidFill>
                  <a:schemeClr val="bg1"/>
                </a:solidFill>
              </a:rPr>
              <a:t>Consumers’ perceptions about a brand, as reflected by the brand associations held in consumer memory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3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A9CC-2B1E-832E-94E5-968194C2977B}"/>
              </a:ext>
            </a:extLst>
          </p:cNvPr>
          <p:cNvSpPr>
            <a:spLocks noGrp="1"/>
          </p:cNvSpPr>
          <p:nvPr>
            <p:ph type="title"/>
          </p:nvPr>
        </p:nvSpPr>
        <p:spPr>
          <a:xfrm>
            <a:off x="5069940" y="365124"/>
            <a:ext cx="6172200" cy="1828800"/>
          </a:xfrm>
        </p:spPr>
        <p:txBody>
          <a:bodyPr>
            <a:normAutofit/>
          </a:bodyPr>
          <a:lstStyle/>
          <a:p>
            <a:r>
              <a:rPr lang="en-US"/>
              <a:t>Brand Awareness</a:t>
            </a:r>
            <a:endParaRPr lang="en-US" dirty="0"/>
          </a:p>
        </p:txBody>
      </p:sp>
      <p:pic>
        <p:nvPicPr>
          <p:cNvPr id="5" name="Picture 4" descr="Abstract blurred background of department store">
            <a:extLst>
              <a:ext uri="{FF2B5EF4-FFF2-40B4-BE49-F238E27FC236}">
                <a16:creationId xmlns:a16="http://schemas.microsoft.com/office/drawing/2014/main" id="{49A4DB52-5BD7-1012-2057-39EED3B63ABF}"/>
              </a:ext>
            </a:extLst>
          </p:cNvPr>
          <p:cNvPicPr>
            <a:picLocks noChangeAspect="1"/>
          </p:cNvPicPr>
          <p:nvPr/>
        </p:nvPicPr>
        <p:blipFill rotWithShape="1">
          <a:blip r:embed="rId3"/>
          <a:srcRect l="21464" r="33376" b="-1"/>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929A7461-2242-346D-E5B6-43C14539C7B9}"/>
              </a:ext>
            </a:extLst>
          </p:cNvPr>
          <p:cNvSpPr>
            <a:spLocks noGrp="1"/>
          </p:cNvSpPr>
          <p:nvPr>
            <p:ph idx="1"/>
          </p:nvPr>
        </p:nvSpPr>
        <p:spPr>
          <a:xfrm>
            <a:off x="5069940" y="2322576"/>
            <a:ext cx="6172200" cy="3858768"/>
          </a:xfrm>
        </p:spPr>
        <p:txBody>
          <a:bodyPr>
            <a:normAutofit/>
          </a:bodyPr>
          <a:lstStyle/>
          <a:p>
            <a:r>
              <a:rPr lang="en-US" sz="2000" dirty="0"/>
              <a:t>Brand awareness consists of brand recognition and brand recall performance:</a:t>
            </a:r>
          </a:p>
          <a:p>
            <a:pPr lvl="1"/>
            <a:r>
              <a:rPr lang="en-US" sz="2000" dirty="0"/>
              <a:t>Brand recognition:</a:t>
            </a:r>
          </a:p>
          <a:p>
            <a:pPr lvl="2"/>
            <a:r>
              <a:rPr lang="en-US" dirty="0"/>
              <a:t>Consumer’s ability to confirm prior exposure to the brand when given the brand as a cue</a:t>
            </a:r>
          </a:p>
          <a:p>
            <a:pPr lvl="1"/>
            <a:r>
              <a:rPr lang="en-US" sz="2000" dirty="0"/>
              <a:t>Brand recall:</a:t>
            </a:r>
          </a:p>
          <a:p>
            <a:pPr lvl="2"/>
            <a:r>
              <a:rPr lang="en-US" dirty="0"/>
              <a:t>Consumers’ ability to retrieve the brand from memory when given:</a:t>
            </a:r>
          </a:p>
          <a:p>
            <a:pPr lvl="3"/>
            <a:r>
              <a:rPr lang="en-US" sz="2000" dirty="0"/>
              <a:t>The product category</a:t>
            </a:r>
          </a:p>
          <a:p>
            <a:pPr lvl="3"/>
            <a:r>
              <a:rPr lang="en-US" sz="2000" dirty="0"/>
              <a:t>The needs fulfilled by the category, or</a:t>
            </a:r>
          </a:p>
          <a:p>
            <a:pPr lvl="3"/>
            <a:r>
              <a:rPr lang="en-US" sz="2000" dirty="0"/>
              <a:t>A purchase or usage situation as a cue</a:t>
            </a:r>
          </a:p>
          <a:p>
            <a:endParaRPr lang="en-US" sz="2000" dirty="0"/>
          </a:p>
        </p:txBody>
      </p:sp>
    </p:spTree>
    <p:extLst>
      <p:ext uri="{BB962C8B-B14F-4D97-AF65-F5344CB8AC3E}">
        <p14:creationId xmlns:p14="http://schemas.microsoft.com/office/powerpoint/2010/main" val="27562741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FD4E8FA-A1C2-2617-75D8-24F79622FC46}"/>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Brand Awareness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2F9D7C-9C02-DB29-8283-CE76B4841405}"/>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Advantages of brand awareness:</a:t>
            </a:r>
          </a:p>
          <a:p>
            <a:pPr lvl="1"/>
            <a:r>
              <a:rPr lang="en-US" sz="2000" dirty="0">
                <a:solidFill>
                  <a:schemeClr val="bg1"/>
                </a:solidFill>
              </a:rPr>
              <a:t>Learning advantages</a:t>
            </a:r>
          </a:p>
          <a:p>
            <a:pPr lvl="1"/>
            <a:r>
              <a:rPr lang="en-US" sz="2000" dirty="0">
                <a:solidFill>
                  <a:schemeClr val="bg1"/>
                </a:solidFill>
              </a:rPr>
              <a:t>Consideration advantages</a:t>
            </a:r>
          </a:p>
          <a:p>
            <a:pPr lvl="1"/>
            <a:r>
              <a:rPr lang="en-US" sz="2000" dirty="0">
                <a:solidFill>
                  <a:schemeClr val="bg1"/>
                </a:solidFill>
              </a:rPr>
              <a:t>Choice advantages:</a:t>
            </a:r>
          </a:p>
          <a:p>
            <a:pPr lvl="2"/>
            <a:r>
              <a:rPr lang="en-US" dirty="0">
                <a:solidFill>
                  <a:schemeClr val="bg1"/>
                </a:solidFill>
              </a:rPr>
              <a:t>Consumer purchase motivation</a:t>
            </a:r>
          </a:p>
          <a:p>
            <a:pPr lvl="2"/>
            <a:r>
              <a:rPr lang="en-US" dirty="0">
                <a:solidFill>
                  <a:schemeClr val="bg1"/>
                </a:solidFill>
              </a:rPr>
              <a:t>Consumer purchase ability</a:t>
            </a:r>
          </a:p>
          <a:p>
            <a:pPr lvl="2"/>
            <a:r>
              <a:rPr lang="en-US" dirty="0">
                <a:solidFill>
                  <a:schemeClr val="bg1"/>
                </a:solidFill>
              </a:rPr>
              <a:t>Consumer purchase opportunity</a:t>
            </a:r>
          </a:p>
          <a:p>
            <a:endParaRPr lang="en-US" sz="2000" dirty="0">
              <a:solidFill>
                <a:schemeClr val="bg1"/>
              </a:solidFill>
            </a:endParaRPr>
          </a:p>
        </p:txBody>
      </p:sp>
    </p:spTree>
    <p:extLst>
      <p:ext uri="{BB962C8B-B14F-4D97-AF65-F5344CB8AC3E}">
        <p14:creationId xmlns:p14="http://schemas.microsoft.com/office/powerpoint/2010/main" val="31794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62C94D-D893-0B74-64B3-FD797CE95E63}"/>
              </a:ext>
            </a:extLst>
          </p:cNvPr>
          <p:cNvSpPr>
            <a:spLocks noGrp="1"/>
          </p:cNvSpPr>
          <p:nvPr>
            <p:ph type="title"/>
          </p:nvPr>
        </p:nvSpPr>
        <p:spPr>
          <a:xfrm>
            <a:off x="1115568" y="548640"/>
            <a:ext cx="10168128" cy="1179576"/>
          </a:xfrm>
        </p:spPr>
        <p:txBody>
          <a:bodyPr>
            <a:normAutofit/>
          </a:bodyPr>
          <a:lstStyle/>
          <a:p>
            <a:r>
              <a:rPr lang="en-US" sz="4000"/>
              <a:t>What is a brand?</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BE4150F-DBEC-C1FB-2BB2-05FEF6294213}"/>
              </a:ext>
            </a:extLst>
          </p:cNvPr>
          <p:cNvSpPr>
            <a:spLocks noGrp="1"/>
          </p:cNvSpPr>
          <p:nvPr>
            <p:ph idx="1"/>
          </p:nvPr>
        </p:nvSpPr>
        <p:spPr>
          <a:xfrm>
            <a:off x="1115568" y="2481943"/>
            <a:ext cx="10168128" cy="3695020"/>
          </a:xfrm>
        </p:spPr>
        <p:txBody>
          <a:bodyPr>
            <a:normAutofit/>
          </a:bodyPr>
          <a:lstStyle/>
          <a:p>
            <a:pPr marL="514350" indent="-514350">
              <a:buFont typeface="+mj-lt"/>
              <a:buAutoNum type="alphaUcPeriod"/>
            </a:pPr>
            <a:r>
              <a:rPr lang="en-US" sz="2200"/>
              <a:t>A name</a:t>
            </a:r>
          </a:p>
          <a:p>
            <a:pPr marL="514350" indent="-514350">
              <a:buFont typeface="+mj-lt"/>
              <a:buAutoNum type="alphaUcPeriod"/>
            </a:pPr>
            <a:r>
              <a:rPr lang="en-US" sz="2200"/>
              <a:t>A logo</a:t>
            </a:r>
          </a:p>
          <a:p>
            <a:pPr marL="514350" indent="-514350">
              <a:buFont typeface="+mj-lt"/>
              <a:buAutoNum type="alphaUcPeriod"/>
            </a:pPr>
            <a:r>
              <a:rPr lang="en-US" sz="2200"/>
              <a:t>A symbol</a:t>
            </a:r>
          </a:p>
          <a:p>
            <a:pPr marL="514350" indent="-514350">
              <a:buFont typeface="+mj-lt"/>
              <a:buAutoNum type="alphaUcPeriod"/>
            </a:pPr>
            <a:r>
              <a:rPr lang="en-US" sz="2200"/>
              <a:t>A and C</a:t>
            </a:r>
          </a:p>
          <a:p>
            <a:pPr marL="514350" indent="-514350">
              <a:buFont typeface="+mj-lt"/>
              <a:buAutoNum type="alphaUcPeriod"/>
            </a:pPr>
            <a:r>
              <a:rPr lang="en-US" sz="2200"/>
              <a:t>All of the above</a:t>
            </a:r>
          </a:p>
        </p:txBody>
      </p:sp>
    </p:spTree>
    <p:extLst>
      <p:ext uri="{BB962C8B-B14F-4D97-AF65-F5344CB8AC3E}">
        <p14:creationId xmlns:p14="http://schemas.microsoft.com/office/powerpoint/2010/main" val="97857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ND-AWARENESS">
            <a:extLst>
              <a:ext uri="{FF2B5EF4-FFF2-40B4-BE49-F238E27FC236}">
                <a16:creationId xmlns:a16="http://schemas.microsoft.com/office/drawing/2014/main" id="{580A3A6E-3CCF-6537-8D4C-673039B5B3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0796" y="1351490"/>
            <a:ext cx="4378880" cy="2483324"/>
          </a:xfrm>
          <a:prstGeom prst="rect">
            <a:avLst/>
          </a:prstGeom>
          <a:noFill/>
          <a:extLst>
            <a:ext uri="{909E8E84-426E-40DD-AFC4-6F175D3DCCD1}">
              <a14:hiddenFill xmlns:a14="http://schemas.microsoft.com/office/drawing/2010/main">
                <a:solidFill>
                  <a:srgbClr val="FFFFFF"/>
                </a:solidFill>
              </a14:hiddenFill>
            </a:ext>
          </a:extLst>
        </p:spPr>
      </p:pic>
      <p:sp>
        <p:nvSpPr>
          <p:cNvPr id="2057" name="Freeform: Shape 2056">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05901F-6E37-AC7D-81F8-ACB2EC533028}"/>
              </a:ext>
            </a:extLst>
          </p:cNvPr>
          <p:cNvSpPr>
            <a:spLocks noGrp="1"/>
          </p:cNvSpPr>
          <p:nvPr>
            <p:ph type="title"/>
          </p:nvPr>
        </p:nvSpPr>
        <p:spPr>
          <a:xfrm>
            <a:off x="804672" y="365125"/>
            <a:ext cx="4378881" cy="1325563"/>
          </a:xfrm>
        </p:spPr>
        <p:txBody>
          <a:bodyPr>
            <a:normAutofit/>
          </a:bodyPr>
          <a:lstStyle/>
          <a:p>
            <a:r>
              <a:rPr lang="en-US" dirty="0"/>
              <a:t>Brand Awareness</a:t>
            </a:r>
          </a:p>
        </p:txBody>
      </p:sp>
      <p:sp>
        <p:nvSpPr>
          <p:cNvPr id="3" name="Content Placeholder 2">
            <a:extLst>
              <a:ext uri="{FF2B5EF4-FFF2-40B4-BE49-F238E27FC236}">
                <a16:creationId xmlns:a16="http://schemas.microsoft.com/office/drawing/2014/main" id="{0BA17315-6221-B27A-5215-82A51CD7E12F}"/>
              </a:ext>
            </a:extLst>
          </p:cNvPr>
          <p:cNvSpPr>
            <a:spLocks noGrp="1"/>
          </p:cNvSpPr>
          <p:nvPr>
            <p:ph idx="1"/>
          </p:nvPr>
        </p:nvSpPr>
        <p:spPr>
          <a:xfrm>
            <a:off x="804672" y="2020824"/>
            <a:ext cx="5076090" cy="4151376"/>
          </a:xfrm>
        </p:spPr>
        <p:txBody>
          <a:bodyPr>
            <a:normAutofit/>
          </a:bodyPr>
          <a:lstStyle/>
          <a:p>
            <a:r>
              <a:rPr lang="en-US" sz="2000" dirty="0"/>
              <a:t>How do you create brand awareness? </a:t>
            </a:r>
          </a:p>
          <a:p>
            <a:pPr lvl="1"/>
            <a:r>
              <a:rPr lang="en-US" sz="1600" dirty="0"/>
              <a:t>Anything that causes consumers to experience one of a brand’s element can increase familiarity and awareness of that brand elements (e.g., name, symbol, logo, character, packaging, or slogan, including advertising and promotion, sponsorship and event marketing, publicity and public relations, and outdoor advertising)</a:t>
            </a:r>
          </a:p>
          <a:p>
            <a:r>
              <a:rPr lang="en-US" sz="2000" dirty="0"/>
              <a:t>Repetition increases recognizability</a:t>
            </a:r>
          </a:p>
          <a:p>
            <a:endParaRPr lang="en-US" sz="2000" dirty="0"/>
          </a:p>
        </p:txBody>
      </p:sp>
    </p:spTree>
    <p:extLst>
      <p:ext uri="{BB962C8B-B14F-4D97-AF65-F5344CB8AC3E}">
        <p14:creationId xmlns:p14="http://schemas.microsoft.com/office/powerpoint/2010/main" val="2327373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BB611-C280-8DAD-CA2D-F3AE51923FC3}"/>
              </a:ext>
            </a:extLst>
          </p:cNvPr>
          <p:cNvSpPr>
            <a:spLocks noGrp="1"/>
          </p:cNvSpPr>
          <p:nvPr>
            <p:ph type="title"/>
          </p:nvPr>
        </p:nvSpPr>
        <p:spPr>
          <a:xfrm>
            <a:off x="793662" y="386930"/>
            <a:ext cx="10066122" cy="1298448"/>
          </a:xfrm>
        </p:spPr>
        <p:txBody>
          <a:bodyPr anchor="b">
            <a:normAutofit/>
          </a:bodyPr>
          <a:lstStyle/>
          <a:p>
            <a:r>
              <a:rPr lang="en-US" sz="4800"/>
              <a:t>Brand Image</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60F896-DDA5-6E3B-6313-B7FC0B1FCC99}"/>
              </a:ext>
            </a:extLst>
          </p:cNvPr>
          <p:cNvSpPr>
            <a:spLocks noGrp="1"/>
          </p:cNvSpPr>
          <p:nvPr>
            <p:ph idx="1"/>
          </p:nvPr>
        </p:nvSpPr>
        <p:spPr>
          <a:xfrm>
            <a:off x="793661" y="2599509"/>
            <a:ext cx="4530898" cy="3639450"/>
          </a:xfrm>
        </p:spPr>
        <p:txBody>
          <a:bodyPr anchor="ctr">
            <a:normAutofit/>
          </a:bodyPr>
          <a:lstStyle/>
          <a:p>
            <a:r>
              <a:rPr lang="en-US" sz="2000" dirty="0"/>
              <a:t>Once a sufficient level of brand awareness is created:</a:t>
            </a:r>
          </a:p>
          <a:p>
            <a:pPr lvl="1"/>
            <a:r>
              <a:rPr lang="en-US" sz="2000" dirty="0"/>
              <a:t>Marketers can put more emphasis on crafting a brand image</a:t>
            </a:r>
          </a:p>
          <a:p>
            <a:r>
              <a:rPr lang="en-US" sz="2000" dirty="0"/>
              <a:t>Creating a positive brand image:</a:t>
            </a:r>
          </a:p>
          <a:p>
            <a:pPr lvl="1"/>
            <a:r>
              <a:rPr lang="en-US" sz="2000" dirty="0"/>
              <a:t>Takes marketing programs that link strong, favorable, and unique associations to the brand in memory</a:t>
            </a:r>
          </a:p>
          <a:p>
            <a:r>
              <a:rPr lang="en-US" sz="2000" dirty="0"/>
              <a:t>Brand associations may be either brand attributes or benefits</a:t>
            </a:r>
          </a:p>
          <a:p>
            <a:endParaRPr lang="en-US" sz="2000" dirty="0"/>
          </a:p>
        </p:txBody>
      </p:sp>
      <p:pic>
        <p:nvPicPr>
          <p:cNvPr id="3074" name="Picture 2" descr="Brand Image is: Definition and its Importance for Business">
            <a:extLst>
              <a:ext uri="{FF2B5EF4-FFF2-40B4-BE49-F238E27FC236}">
                <a16:creationId xmlns:a16="http://schemas.microsoft.com/office/drawing/2014/main" id="{C6B15DF2-916D-61A7-8C0E-F2F69BFDC3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867110"/>
            <a:ext cx="5150277" cy="2948533"/>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40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96119-2557-1C9D-86DC-5086C8C92882}"/>
              </a:ext>
            </a:extLst>
          </p:cNvPr>
          <p:cNvSpPr>
            <a:spLocks noGrp="1"/>
          </p:cNvSpPr>
          <p:nvPr>
            <p:ph type="title"/>
          </p:nvPr>
        </p:nvSpPr>
        <p:spPr>
          <a:xfrm>
            <a:off x="1115568" y="548640"/>
            <a:ext cx="10168128" cy="1179576"/>
          </a:xfrm>
        </p:spPr>
        <p:txBody>
          <a:bodyPr>
            <a:normAutofit/>
          </a:bodyPr>
          <a:lstStyle/>
          <a:p>
            <a:r>
              <a:rPr lang="en-US" sz="4000"/>
              <a:t>Brand Image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C64839-D815-D539-D403-A4BE0E717762}"/>
              </a:ext>
            </a:extLst>
          </p:cNvPr>
          <p:cNvSpPr>
            <a:spLocks noGrp="1"/>
          </p:cNvSpPr>
          <p:nvPr>
            <p:ph idx="1"/>
          </p:nvPr>
        </p:nvSpPr>
        <p:spPr>
          <a:xfrm>
            <a:off x="1115568" y="2481943"/>
            <a:ext cx="10168128" cy="3695020"/>
          </a:xfrm>
        </p:spPr>
        <p:txBody>
          <a:bodyPr>
            <a:normAutofit/>
          </a:bodyPr>
          <a:lstStyle/>
          <a:p>
            <a:pPr marL="255600">
              <a:buClr>
                <a:schemeClr val="tx2"/>
              </a:buClr>
            </a:pPr>
            <a:r>
              <a:rPr lang="en-IN" sz="2200" dirty="0">
                <a:ea typeface="Questrial"/>
                <a:cs typeface="Questrial"/>
                <a:sym typeface="Questrial"/>
              </a:rPr>
              <a:t>Strength of Brand Associations</a:t>
            </a:r>
          </a:p>
          <a:p>
            <a:pPr marL="742518" lvl="1">
              <a:buClr>
                <a:schemeClr val="tx2"/>
              </a:buClr>
            </a:pPr>
            <a:r>
              <a:rPr lang="en-US" sz="2200" dirty="0">
                <a:ea typeface="Questrial"/>
                <a:cs typeface="Questrial"/>
                <a:sym typeface="Questrial"/>
              </a:rPr>
              <a:t>More deeply a person thinks about product information and relates it to existing brand knowledge, stronger is the resulting brand association</a:t>
            </a:r>
            <a:endParaRPr lang="en-IN" sz="2200" dirty="0">
              <a:ea typeface="Questrial"/>
            </a:endParaRPr>
          </a:p>
          <a:p>
            <a:pPr marL="255600">
              <a:buClr>
                <a:schemeClr val="tx2"/>
              </a:buClr>
            </a:pPr>
            <a:r>
              <a:rPr lang="en-US" sz="2200" dirty="0">
                <a:ea typeface="Questrial"/>
                <a:cs typeface="Questrial"/>
                <a:sym typeface="Questrial"/>
              </a:rPr>
              <a:t>Favorability of Brand Associations</a:t>
            </a:r>
            <a:endParaRPr lang="en-US" sz="2200" dirty="0"/>
          </a:p>
          <a:p>
            <a:pPr marL="742518" lvl="1">
              <a:buClr>
                <a:schemeClr val="tx2"/>
              </a:buClr>
            </a:pPr>
            <a:r>
              <a:rPr lang="en-US" sz="2200" dirty="0">
                <a:ea typeface="Questrial"/>
                <a:cs typeface="Questrial"/>
                <a:sym typeface="Questrial"/>
              </a:rPr>
              <a:t>Is higher when a brand possesses relevant attributes and benefits that satisfy consumer needs and wants</a:t>
            </a:r>
          </a:p>
          <a:p>
            <a:pPr marL="255600">
              <a:buClr>
                <a:schemeClr val="tx2"/>
              </a:buClr>
            </a:pPr>
            <a:r>
              <a:rPr lang="en-IN" sz="2200" dirty="0">
                <a:ea typeface="Questrial"/>
                <a:cs typeface="Questrial"/>
                <a:sym typeface="Questrial"/>
              </a:rPr>
              <a:t>Uniqueness of Brand Associations</a:t>
            </a:r>
            <a:endParaRPr lang="en-IN" sz="2200" dirty="0"/>
          </a:p>
          <a:p>
            <a:pPr marL="742518" lvl="1">
              <a:buClr>
                <a:schemeClr val="tx2"/>
              </a:buClr>
            </a:pPr>
            <a:r>
              <a:rPr lang="en-US" sz="2200" dirty="0">
                <a:ea typeface="Questrial"/>
                <a:cs typeface="Questrial"/>
                <a:sym typeface="Questrial"/>
              </a:rPr>
              <a:t>“Unique selling proposition” of the product</a:t>
            </a:r>
            <a:endParaRPr lang="en-US" sz="2200" dirty="0"/>
          </a:p>
          <a:p>
            <a:pPr marL="742518" lvl="1">
              <a:buClr>
                <a:schemeClr val="tx2"/>
              </a:buClr>
            </a:pPr>
            <a:r>
              <a:rPr lang="en-US" sz="2200" dirty="0">
                <a:ea typeface="Questrial"/>
                <a:cs typeface="Questrial"/>
                <a:sym typeface="Questrial"/>
              </a:rPr>
              <a:t>Provides brands with sustainable competitive advantage</a:t>
            </a:r>
            <a:endParaRPr lang="en-US" sz="2200" dirty="0"/>
          </a:p>
          <a:p>
            <a:endParaRPr lang="en-US" sz="2200" dirty="0"/>
          </a:p>
        </p:txBody>
      </p:sp>
    </p:spTree>
    <p:extLst>
      <p:ext uri="{BB962C8B-B14F-4D97-AF65-F5344CB8AC3E}">
        <p14:creationId xmlns:p14="http://schemas.microsoft.com/office/powerpoint/2010/main" val="18599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65FDCB-D887-BB4B-CBD8-047A23DD0EC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Case Study (Nike)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hape&#10;&#10;Description automatically generated">
            <a:extLst>
              <a:ext uri="{FF2B5EF4-FFF2-40B4-BE49-F238E27FC236}">
                <a16:creationId xmlns:a16="http://schemas.microsoft.com/office/drawing/2014/main" id="{5F7DA2B0-E5C4-F2AF-AFA5-359253A594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14356" y="1566668"/>
            <a:ext cx="6408836" cy="3573411"/>
          </a:xfrm>
          <a:prstGeom prst="rect">
            <a:avLst/>
          </a:prstGeom>
        </p:spPr>
      </p:pic>
      <p:sp>
        <p:nvSpPr>
          <p:cNvPr id="6" name="TextBox 5">
            <a:extLst>
              <a:ext uri="{FF2B5EF4-FFF2-40B4-BE49-F238E27FC236}">
                <a16:creationId xmlns:a16="http://schemas.microsoft.com/office/drawing/2014/main" id="{8C33BB2E-320C-798C-CC78-BBFE8FDA3925}"/>
              </a:ext>
            </a:extLst>
          </p:cNvPr>
          <p:cNvSpPr txBox="1"/>
          <p:nvPr/>
        </p:nvSpPr>
        <p:spPr>
          <a:xfrm>
            <a:off x="9503326" y="4940024"/>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reepngimg.com/png/16318-nike-logo-png-im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911693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0416DF-F168-6431-5CFA-741628F9458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10-min Discussion</a:t>
            </a:r>
          </a:p>
        </p:txBody>
      </p:sp>
      <p:sp>
        <p:nvSpPr>
          <p:cNvPr id="3" name="Content Placeholder 2">
            <a:extLst>
              <a:ext uri="{FF2B5EF4-FFF2-40B4-BE49-F238E27FC236}">
                <a16:creationId xmlns:a16="http://schemas.microsoft.com/office/drawing/2014/main" id="{182DB41A-43AA-6AF6-B1C5-54DF51362FB5}"/>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kern="1200" dirty="0">
                <a:solidFill>
                  <a:schemeClr val="tx1"/>
                </a:solidFill>
                <a:latin typeface="+mn-lt"/>
                <a:ea typeface="+mn-ea"/>
                <a:cs typeface="+mn-cs"/>
              </a:rPr>
              <a:t>Brand Selection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3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3B7B7-5FD7-4EB5-8282-FB6993C3B921}"/>
              </a:ext>
            </a:extLst>
          </p:cNvPr>
          <p:cNvSpPr>
            <a:spLocks noGrp="1"/>
          </p:cNvSpPr>
          <p:nvPr>
            <p:ph type="title"/>
          </p:nvPr>
        </p:nvSpPr>
        <p:spPr>
          <a:xfrm>
            <a:off x="594360" y="1209086"/>
            <a:ext cx="3876848" cy="4064925"/>
          </a:xfrm>
        </p:spPr>
        <p:txBody>
          <a:bodyPr anchor="ctr">
            <a:normAutofit/>
          </a:bodyPr>
          <a:lstStyle/>
          <a:p>
            <a:r>
              <a:rPr lang="en-US" sz="5000"/>
              <a:t>Identifying and Establishing Brand Positioning</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5DF04D7-ADE6-52FA-C673-0FF48A09D36A}"/>
              </a:ext>
            </a:extLst>
          </p:cNvPr>
          <p:cNvGraphicFramePr>
            <a:graphicFrameLocks noGrp="1"/>
          </p:cNvGraphicFramePr>
          <p:nvPr>
            <p:ph idx="1"/>
            <p:extLst>
              <p:ext uri="{D42A27DB-BD31-4B8C-83A1-F6EECF244321}">
                <p14:modId xmlns:p14="http://schemas.microsoft.com/office/powerpoint/2010/main" val="350243782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637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F5E0BD-A608-436E-B4B7-40CD025790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6F501AC7-05C0-4116-A0B1-B2D80D11DDC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5A0CB8C6-D6CF-4277-8340-1930D7B90F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0B2E3C1-508C-4B33-B013-0EC329A1B95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0119BD7-B62A-4646-B15D-373D9B6939F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C2BCEAA-A327-4EC8-9ED4-C9CFD342E02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854AC88-E6BA-4B74-97BB-75F85840A82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0F06DCF2-5B0C-41AE-86E2-ADDD05A0FF5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D5E84DE-B480-4D70-94D8-BC9F9E17664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91B75F4-1766-4475-BF58-58D31F725F8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1E56921-F3F4-4C99-B62C-4EE4741EC36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FD4E066D-823C-441F-AE9F-55884B805F5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24F81-339A-95F2-955E-9C1428B523CD}"/>
              </a:ext>
            </a:extLst>
          </p:cNvPr>
          <p:cNvSpPr>
            <a:spLocks noGrp="1"/>
          </p:cNvSpPr>
          <p:nvPr>
            <p:ph type="title"/>
          </p:nvPr>
        </p:nvSpPr>
        <p:spPr>
          <a:xfrm>
            <a:off x="1115568" y="548640"/>
            <a:ext cx="10168128" cy="1179576"/>
          </a:xfrm>
        </p:spPr>
        <p:txBody>
          <a:bodyPr>
            <a:normAutofit/>
          </a:bodyPr>
          <a:lstStyle/>
          <a:p>
            <a:r>
              <a:rPr lang="en-US" sz="4000"/>
              <a:t>Basic Concepts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FA76E1-03CE-D791-5BB8-B573AAAF2A8F}"/>
              </a:ext>
            </a:extLst>
          </p:cNvPr>
          <p:cNvSpPr>
            <a:spLocks noGrp="1"/>
          </p:cNvSpPr>
          <p:nvPr>
            <p:ph idx="1"/>
          </p:nvPr>
        </p:nvSpPr>
        <p:spPr>
          <a:xfrm>
            <a:off x="1115568" y="2481943"/>
            <a:ext cx="10168128" cy="3695020"/>
          </a:xfrm>
        </p:spPr>
        <p:txBody>
          <a:bodyPr>
            <a:normAutofit/>
          </a:bodyPr>
          <a:lstStyle/>
          <a:p>
            <a:pPr lvl="0"/>
            <a:r>
              <a:rPr lang="en-US" sz="2200" dirty="0"/>
              <a:t>How do you define brand positioning:</a:t>
            </a:r>
          </a:p>
          <a:p>
            <a:pPr lvl="1"/>
            <a:r>
              <a:rPr lang="en-US" sz="2200" dirty="0"/>
              <a:t>Act of designing the company’s offer and image so that it occupies a distinct and valued place in the target customers’ minds</a:t>
            </a:r>
          </a:p>
          <a:p>
            <a:pPr lvl="1"/>
            <a:r>
              <a:rPr lang="en-US" sz="2200" dirty="0"/>
              <a:t>Finding the proper “location” in the minds of consumers or market segment</a:t>
            </a:r>
          </a:p>
          <a:p>
            <a:pPr lvl="1"/>
            <a:r>
              <a:rPr lang="en-US" sz="2200" dirty="0"/>
              <a:t>Allows consumers to think about a product or service in the “right” perspective</a:t>
            </a:r>
          </a:p>
          <a:p>
            <a:endParaRPr lang="en-US" sz="2200" dirty="0"/>
          </a:p>
        </p:txBody>
      </p:sp>
    </p:spTree>
    <p:extLst>
      <p:ext uri="{BB962C8B-B14F-4D97-AF65-F5344CB8AC3E}">
        <p14:creationId xmlns:p14="http://schemas.microsoft.com/office/powerpoint/2010/main" val="37162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C575-7555-9DF7-2493-1B813870889E}"/>
              </a:ext>
            </a:extLst>
          </p:cNvPr>
          <p:cNvSpPr>
            <a:spLocks noGrp="1"/>
          </p:cNvSpPr>
          <p:nvPr>
            <p:ph type="title"/>
          </p:nvPr>
        </p:nvSpPr>
        <p:spPr>
          <a:xfrm>
            <a:off x="4553733" y="548464"/>
            <a:ext cx="6798541" cy="1675623"/>
          </a:xfrm>
        </p:spPr>
        <p:txBody>
          <a:bodyPr anchor="b">
            <a:normAutofit/>
          </a:bodyPr>
          <a:lstStyle/>
          <a:p>
            <a:r>
              <a:rPr lang="en-US" sz="4000"/>
              <a:t>Target Market</a:t>
            </a:r>
          </a:p>
        </p:txBody>
      </p:sp>
      <p:pic>
        <p:nvPicPr>
          <p:cNvPr id="20" name="Picture 4" descr="Colourful carved figures of humans">
            <a:extLst>
              <a:ext uri="{FF2B5EF4-FFF2-40B4-BE49-F238E27FC236}">
                <a16:creationId xmlns:a16="http://schemas.microsoft.com/office/drawing/2014/main" id="{0D90A79F-4497-7D62-7707-99DF850D98ED}"/>
              </a:ext>
            </a:extLst>
          </p:cNvPr>
          <p:cNvPicPr>
            <a:picLocks noChangeAspect="1"/>
          </p:cNvPicPr>
          <p:nvPr/>
        </p:nvPicPr>
        <p:blipFill rotWithShape="1">
          <a:blip r:embed="rId2"/>
          <a:srcRect l="28317" r="2808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3A511EE-1CA6-1FED-10EA-7666FD044F6E}"/>
              </a:ext>
            </a:extLst>
          </p:cNvPr>
          <p:cNvSpPr>
            <a:spLocks noGrp="1"/>
          </p:cNvSpPr>
          <p:nvPr>
            <p:ph idx="1"/>
          </p:nvPr>
        </p:nvSpPr>
        <p:spPr>
          <a:xfrm>
            <a:off x="4553734" y="2409830"/>
            <a:ext cx="6798539" cy="3705217"/>
          </a:xfrm>
        </p:spPr>
        <p:txBody>
          <a:bodyPr>
            <a:normAutofit/>
          </a:bodyPr>
          <a:lstStyle/>
          <a:p>
            <a:pPr lvl="0"/>
            <a:r>
              <a:rPr lang="en-US" sz="2000" dirty="0"/>
              <a:t>Market segmentation: </a:t>
            </a:r>
          </a:p>
          <a:p>
            <a:pPr lvl="1"/>
            <a:r>
              <a:rPr lang="en-US" sz="1600" dirty="0"/>
              <a:t>Divides the market into distinct groups of homogeneous consumers who have similar needs and consumer behavior</a:t>
            </a:r>
          </a:p>
          <a:p>
            <a:pPr lvl="0"/>
            <a:r>
              <a:rPr lang="en-US" sz="2000" dirty="0"/>
              <a:t>Involves identifying segmentation bases and criteria:</a:t>
            </a:r>
          </a:p>
          <a:p>
            <a:pPr lvl="1"/>
            <a:r>
              <a:rPr lang="en-US" sz="2000" dirty="0"/>
              <a:t>Criteria:</a:t>
            </a:r>
          </a:p>
          <a:p>
            <a:pPr lvl="2"/>
            <a:r>
              <a:rPr lang="en-US" dirty="0"/>
              <a:t>Identifiability</a:t>
            </a:r>
          </a:p>
          <a:p>
            <a:pPr lvl="2"/>
            <a:r>
              <a:rPr lang="en-US" dirty="0"/>
              <a:t>Size</a:t>
            </a:r>
          </a:p>
          <a:p>
            <a:pPr lvl="2"/>
            <a:r>
              <a:rPr lang="en-US" dirty="0"/>
              <a:t>Accessibility</a:t>
            </a:r>
          </a:p>
          <a:p>
            <a:pPr lvl="2"/>
            <a:r>
              <a:rPr lang="en-US" dirty="0"/>
              <a:t>Responsiveness</a:t>
            </a:r>
          </a:p>
          <a:p>
            <a:endParaRPr lang="en-US" sz="2000" dirty="0"/>
          </a:p>
        </p:txBody>
      </p:sp>
    </p:spTree>
    <p:extLst>
      <p:ext uri="{BB962C8B-B14F-4D97-AF65-F5344CB8AC3E}">
        <p14:creationId xmlns:p14="http://schemas.microsoft.com/office/powerpoint/2010/main" val="211604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7">
            <a:extLst>
              <a:ext uri="{FF2B5EF4-FFF2-40B4-BE49-F238E27FC236}">
                <a16:creationId xmlns:a16="http://schemas.microsoft.com/office/drawing/2014/main" id="{C6799958-6FCE-753D-0463-640575200C68}"/>
              </a:ext>
            </a:extLst>
          </p:cNvPr>
          <p:cNvSpPr>
            <a:spLocks noGrp="1"/>
          </p:cNvSpPr>
          <p:nvPr/>
        </p:nvSpPr>
        <p:spPr>
          <a:xfrm>
            <a:off x="4662488" y="952500"/>
            <a:ext cx="3546475" cy="4829175"/>
          </a:xfrm>
          <a:prstGeom prst="rect">
            <a:avLst/>
          </a:prstGeom>
          <a:noFill/>
          <a:ln w="3175">
            <a:solidFill>
              <a:schemeClr val="tx1"/>
            </a:solidFill>
          </a:ln>
        </p:spPr>
        <p:txBody>
          <a:bodyPr wrap="square" lIns="90000" tIns="90000" rIns="90000" bIns="9000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lnSpc>
                <a:spcPct val="90000"/>
              </a:lnSpc>
              <a:spcBef>
                <a:spcPts val="1200"/>
              </a:spcBef>
              <a:buNone/>
            </a:pPr>
            <a:r>
              <a:rPr lang="en-IN" sz="2200" b="1"/>
              <a:t>Behavioral</a:t>
            </a:r>
          </a:p>
          <a:p>
            <a:pPr marL="432" indent="0">
              <a:lnSpc>
                <a:spcPct val="90000"/>
              </a:lnSpc>
              <a:spcBef>
                <a:spcPts val="600"/>
              </a:spcBef>
              <a:buNone/>
            </a:pPr>
            <a:r>
              <a:rPr lang="en-IN" sz="2200"/>
              <a:t>User status</a:t>
            </a:r>
          </a:p>
          <a:p>
            <a:pPr marL="432" indent="0">
              <a:lnSpc>
                <a:spcPct val="90000"/>
              </a:lnSpc>
              <a:spcBef>
                <a:spcPts val="600"/>
              </a:spcBef>
              <a:buNone/>
            </a:pPr>
            <a:r>
              <a:rPr lang="en-IN" sz="2200"/>
              <a:t>Usage rate</a:t>
            </a:r>
          </a:p>
          <a:p>
            <a:pPr marL="432" indent="0">
              <a:lnSpc>
                <a:spcPct val="90000"/>
              </a:lnSpc>
              <a:spcBef>
                <a:spcPts val="600"/>
              </a:spcBef>
              <a:buNone/>
            </a:pPr>
            <a:r>
              <a:rPr lang="en-IN" sz="2200"/>
              <a:t>Usage occasion</a:t>
            </a:r>
          </a:p>
          <a:p>
            <a:pPr marL="432" indent="0">
              <a:lnSpc>
                <a:spcPct val="90000"/>
              </a:lnSpc>
              <a:spcBef>
                <a:spcPts val="600"/>
              </a:spcBef>
              <a:buNone/>
            </a:pPr>
            <a:r>
              <a:rPr lang="en-IN" sz="2200"/>
              <a:t>Brand loyalty</a:t>
            </a:r>
          </a:p>
          <a:p>
            <a:pPr marL="432" indent="0">
              <a:lnSpc>
                <a:spcPct val="90000"/>
              </a:lnSpc>
              <a:spcBef>
                <a:spcPts val="600"/>
              </a:spcBef>
              <a:buNone/>
            </a:pPr>
            <a:r>
              <a:rPr lang="en-IN" sz="2200"/>
              <a:t>Benefits sought</a:t>
            </a:r>
          </a:p>
          <a:p>
            <a:pPr marL="432" indent="0">
              <a:lnSpc>
                <a:spcPct val="90000"/>
              </a:lnSpc>
              <a:spcBef>
                <a:spcPts val="1200"/>
              </a:spcBef>
              <a:buNone/>
            </a:pPr>
            <a:r>
              <a:rPr lang="en-IN" sz="2200" b="1"/>
              <a:t>Demographic</a:t>
            </a:r>
          </a:p>
          <a:p>
            <a:pPr marL="432" indent="0">
              <a:lnSpc>
                <a:spcPct val="90000"/>
              </a:lnSpc>
              <a:spcBef>
                <a:spcPts val="600"/>
              </a:spcBef>
              <a:buNone/>
            </a:pPr>
            <a:r>
              <a:rPr lang="en-IN" sz="2200"/>
              <a:t>Income</a:t>
            </a:r>
          </a:p>
          <a:p>
            <a:pPr marL="432" indent="0">
              <a:lnSpc>
                <a:spcPct val="90000"/>
              </a:lnSpc>
              <a:spcBef>
                <a:spcPts val="600"/>
              </a:spcBef>
              <a:buNone/>
            </a:pPr>
            <a:r>
              <a:rPr lang="en-IN" sz="2200"/>
              <a:t>Age</a:t>
            </a:r>
          </a:p>
          <a:p>
            <a:pPr marL="432" indent="0">
              <a:lnSpc>
                <a:spcPct val="90000"/>
              </a:lnSpc>
              <a:spcBef>
                <a:spcPts val="600"/>
              </a:spcBef>
              <a:buNone/>
            </a:pPr>
            <a:r>
              <a:rPr lang="en-IN" sz="2200"/>
              <a:t>Sex</a:t>
            </a:r>
          </a:p>
          <a:p>
            <a:pPr marL="432" indent="0">
              <a:lnSpc>
                <a:spcPct val="90000"/>
              </a:lnSpc>
              <a:spcBef>
                <a:spcPts val="600"/>
              </a:spcBef>
              <a:buNone/>
            </a:pPr>
            <a:r>
              <a:rPr lang="en-IN" sz="2200"/>
              <a:t>Race</a:t>
            </a:r>
          </a:p>
          <a:p>
            <a:pPr marL="432" indent="0">
              <a:lnSpc>
                <a:spcPct val="90000"/>
              </a:lnSpc>
              <a:spcBef>
                <a:spcPts val="600"/>
              </a:spcBef>
              <a:buNone/>
            </a:pPr>
            <a:r>
              <a:rPr lang="en-IN" sz="2200"/>
              <a:t>Family</a:t>
            </a:r>
          </a:p>
        </p:txBody>
      </p:sp>
      <p:sp>
        <p:nvSpPr>
          <p:cNvPr id="5" name="Content Placeholder 8">
            <a:extLst>
              <a:ext uri="{FF2B5EF4-FFF2-40B4-BE49-F238E27FC236}">
                <a16:creationId xmlns:a16="http://schemas.microsoft.com/office/drawing/2014/main" id="{BB3E4EC7-CE72-9076-EB6C-B3B57B0A71C5}"/>
              </a:ext>
            </a:extLst>
          </p:cNvPr>
          <p:cNvSpPr>
            <a:spLocks noGrp="1"/>
          </p:cNvSpPr>
          <p:nvPr/>
        </p:nvSpPr>
        <p:spPr>
          <a:xfrm>
            <a:off x="8256588" y="952500"/>
            <a:ext cx="3308350" cy="4829175"/>
          </a:xfrm>
          <a:prstGeom prst="rect">
            <a:avLst/>
          </a:prstGeom>
          <a:noFill/>
          <a:ln w="3175">
            <a:solidFill>
              <a:schemeClr val="tx1"/>
            </a:solidFill>
          </a:ln>
        </p:spPr>
        <p:txBody>
          <a:bodyPr wrap="square" lIns="90000" tIns="90000" rIns="90000" bIns="9000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spcBef>
                <a:spcPts val="1200"/>
              </a:spcBef>
              <a:buNone/>
            </a:pPr>
            <a:r>
              <a:rPr lang="en-IN" sz="2800" b="1"/>
              <a:t>Psychographic</a:t>
            </a:r>
          </a:p>
          <a:p>
            <a:pPr marL="432" indent="0">
              <a:spcBef>
                <a:spcPts val="600"/>
              </a:spcBef>
              <a:buNone/>
            </a:pPr>
            <a:r>
              <a:rPr lang="en-IN" sz="2800"/>
              <a:t>Values, opinions, and attitudes</a:t>
            </a:r>
          </a:p>
          <a:p>
            <a:pPr marL="432" indent="0">
              <a:spcBef>
                <a:spcPts val="600"/>
              </a:spcBef>
              <a:buNone/>
            </a:pPr>
            <a:r>
              <a:rPr lang="en-IN" sz="2800"/>
              <a:t>Activities and lifestyle</a:t>
            </a:r>
          </a:p>
          <a:p>
            <a:pPr marL="432" indent="0">
              <a:spcBef>
                <a:spcPts val="1200"/>
              </a:spcBef>
              <a:buNone/>
            </a:pPr>
            <a:r>
              <a:rPr lang="en-IN" sz="2800" b="1"/>
              <a:t>Geographic</a:t>
            </a:r>
          </a:p>
          <a:p>
            <a:pPr marL="432" indent="0">
              <a:spcBef>
                <a:spcPts val="600"/>
              </a:spcBef>
              <a:buNone/>
            </a:pPr>
            <a:r>
              <a:rPr lang="en-IN" sz="2800"/>
              <a:t>International</a:t>
            </a:r>
          </a:p>
          <a:p>
            <a:pPr marL="432" indent="0">
              <a:spcBef>
                <a:spcPts val="600"/>
              </a:spcBef>
              <a:buNone/>
            </a:pPr>
            <a:r>
              <a:rPr lang="en-IN" sz="2800"/>
              <a:t>Regional</a:t>
            </a:r>
          </a:p>
        </p:txBody>
      </p:sp>
      <p:sp>
        <p:nvSpPr>
          <p:cNvPr id="2" name="Title 1">
            <a:extLst>
              <a:ext uri="{FF2B5EF4-FFF2-40B4-BE49-F238E27FC236}">
                <a16:creationId xmlns:a16="http://schemas.microsoft.com/office/drawing/2014/main" id="{CD3D734C-DBCE-0E26-A18F-7A94C80116FE}"/>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000" kern="1200">
                <a:solidFill>
                  <a:srgbClr val="FFFFFF"/>
                </a:solidFill>
                <a:latin typeface="+mj-lt"/>
                <a:ea typeface="+mj-ea"/>
                <a:cs typeface="+mj-cs"/>
              </a:rPr>
              <a:t>Figure 2-3: Consumer Segmentation Bases</a:t>
            </a:r>
          </a:p>
        </p:txBody>
      </p:sp>
    </p:spTree>
    <p:extLst>
      <p:ext uri="{BB962C8B-B14F-4D97-AF65-F5344CB8AC3E}">
        <p14:creationId xmlns:p14="http://schemas.microsoft.com/office/powerpoint/2010/main" val="85581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345CD5-6297-C779-1D9C-7D49B8CFE586}"/>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Figure 2-4: B2B Segmentation Bases</a:t>
            </a:r>
          </a:p>
        </p:txBody>
      </p:sp>
      <p:graphicFrame>
        <p:nvGraphicFramePr>
          <p:cNvPr id="5" name="TextBox 2">
            <a:extLst>
              <a:ext uri="{FF2B5EF4-FFF2-40B4-BE49-F238E27FC236}">
                <a16:creationId xmlns:a16="http://schemas.microsoft.com/office/drawing/2014/main" id="{F1BE5AAF-C982-A86B-09EA-0EECCDA3D3ED}"/>
              </a:ext>
            </a:extLst>
          </p:cNvPr>
          <p:cNvGraphicFramePr/>
          <p:nvPr>
            <p:extLst>
              <p:ext uri="{D42A27DB-BD31-4B8C-83A1-F6EECF244321}">
                <p14:modId xmlns:p14="http://schemas.microsoft.com/office/powerpoint/2010/main" val="34900936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4114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6AA13-FACE-7642-D369-BE92D5F5749A}"/>
              </a:ext>
            </a:extLst>
          </p:cNvPr>
          <p:cNvSpPr>
            <a:spLocks noGrp="1"/>
          </p:cNvSpPr>
          <p:nvPr>
            <p:ph type="title"/>
          </p:nvPr>
        </p:nvSpPr>
        <p:spPr>
          <a:xfrm>
            <a:off x="1115568" y="548640"/>
            <a:ext cx="10168128" cy="1179576"/>
          </a:xfrm>
        </p:spPr>
        <p:txBody>
          <a:bodyPr>
            <a:normAutofit/>
          </a:bodyPr>
          <a:lstStyle/>
          <a:p>
            <a:r>
              <a:rPr lang="en-US" sz="4000"/>
              <a:t>P&amp;G is an example of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77FAE8B-064E-EC6A-F60B-FEA8791FC29E}"/>
              </a:ext>
            </a:extLst>
          </p:cNvPr>
          <p:cNvSpPr>
            <a:spLocks noGrp="1"/>
          </p:cNvSpPr>
          <p:nvPr>
            <p:ph idx="1"/>
          </p:nvPr>
        </p:nvSpPr>
        <p:spPr>
          <a:xfrm>
            <a:off x="1115568" y="2481943"/>
            <a:ext cx="10168128" cy="3695020"/>
          </a:xfrm>
        </p:spPr>
        <p:txBody>
          <a:bodyPr>
            <a:normAutofit/>
          </a:bodyPr>
          <a:lstStyle/>
          <a:p>
            <a:pPr marL="514350" indent="-514350">
              <a:buFont typeface="+mj-lt"/>
              <a:buAutoNum type="alphaUcPeriod"/>
            </a:pPr>
            <a:r>
              <a:rPr lang="en-US" sz="2200" dirty="0"/>
              <a:t>House of Brands</a:t>
            </a:r>
          </a:p>
          <a:p>
            <a:pPr marL="514350" indent="-514350">
              <a:buFont typeface="+mj-lt"/>
              <a:buAutoNum type="alphaUcPeriod"/>
            </a:pPr>
            <a:r>
              <a:rPr lang="en-US" sz="2200" dirty="0"/>
              <a:t>Branded House</a:t>
            </a:r>
          </a:p>
        </p:txBody>
      </p:sp>
    </p:spTree>
    <p:extLst>
      <p:ext uri="{BB962C8B-B14F-4D97-AF65-F5344CB8AC3E}">
        <p14:creationId xmlns:p14="http://schemas.microsoft.com/office/powerpoint/2010/main" val="31608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15A06-55CB-8AB6-F3A7-E2ECB88A1F7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Figure 2-5: Hypothetical Examples of Funnel Stages and Transitions</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chart begins at the left and proceeds rightward in 6 stages, as follows. Stage 1, Aware. This stage displays the number 95. A triangle extends from the right side of stage 1, and points toward stage 2. The triangle reads, 72 percent. Stage 2, Ever tried. This stage displays the number 68. A triangle extends from the right side of stage 2, and points toward stage 3. The triangle reads, 46 percent. Stage 3, Recent Trial. This stage displays the number 31. A triangle extends from the right side of stage 3, and points toward stage 4. The triangle reads, 58 percent. Stage 4, Occasional use. This stage displays the number 18. A triangle extends from the right side of stage 4, and points toward stage 5. The triangle reads, 50 percent. Stage 5, Regular Use. This stage displays the number 9. A triangle extends from the right side of stage 5, and points toward stage 6. The triangle reads, 56 percent. Stage 6, Most often use. This stage displays the number 5.">
            <a:extLst>
              <a:ext uri="{FF2B5EF4-FFF2-40B4-BE49-F238E27FC236}">
                <a16:creationId xmlns:a16="http://schemas.microsoft.com/office/drawing/2014/main" id="{74C74B24-ACB3-8ACA-5AD5-B8935C8B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3214017"/>
            <a:ext cx="11548872" cy="2425263"/>
          </a:xfrm>
          <a:prstGeom prst="rect">
            <a:avLst/>
          </a:prstGeom>
        </p:spPr>
      </p:pic>
    </p:spTree>
    <p:extLst>
      <p:ext uri="{BB962C8B-B14F-4D97-AF65-F5344CB8AC3E}">
        <p14:creationId xmlns:p14="http://schemas.microsoft.com/office/powerpoint/2010/main" val="561288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0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B40F7-7D4E-6904-EAAF-5FE001CA456C}"/>
              </a:ext>
            </a:extLst>
          </p:cNvPr>
          <p:cNvSpPr>
            <a:spLocks noGrp="1"/>
          </p:cNvSpPr>
          <p:nvPr>
            <p:ph type="title"/>
          </p:nvPr>
        </p:nvSpPr>
        <p:spPr>
          <a:xfrm>
            <a:off x="589560" y="856180"/>
            <a:ext cx="4560584" cy="1128068"/>
          </a:xfrm>
        </p:spPr>
        <p:txBody>
          <a:bodyPr anchor="ctr">
            <a:normAutofit/>
          </a:bodyPr>
          <a:lstStyle/>
          <a:p>
            <a:r>
              <a:rPr lang="en-US" sz="3700"/>
              <a:t>Nature of Competition</a:t>
            </a:r>
          </a:p>
        </p:txBody>
      </p:sp>
      <p:grpSp>
        <p:nvGrpSpPr>
          <p:cNvPr id="4117" name="Group 410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08" name="Rectangle 410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0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9" name="Rectangle 411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821479-DBA2-FE18-D3EF-1A012F9A80EE}"/>
              </a:ext>
            </a:extLst>
          </p:cNvPr>
          <p:cNvSpPr>
            <a:spLocks noGrp="1"/>
          </p:cNvSpPr>
          <p:nvPr>
            <p:ph idx="1"/>
          </p:nvPr>
        </p:nvSpPr>
        <p:spPr>
          <a:xfrm>
            <a:off x="590719" y="2330505"/>
            <a:ext cx="4559425" cy="3979585"/>
          </a:xfrm>
        </p:spPr>
        <p:txBody>
          <a:bodyPr anchor="ctr">
            <a:normAutofit/>
          </a:bodyPr>
          <a:lstStyle/>
          <a:p>
            <a:r>
              <a:rPr lang="en-US" sz="2000" dirty="0"/>
              <a:t>A competitive analysis considers an array of factors:</a:t>
            </a:r>
          </a:p>
          <a:p>
            <a:pPr lvl="1"/>
            <a:r>
              <a:rPr lang="en-US" sz="2000" dirty="0"/>
              <a:t>Resources, capabilities, and likely intentions of various other firms</a:t>
            </a:r>
          </a:p>
          <a:p>
            <a:pPr lvl="1"/>
            <a:r>
              <a:rPr lang="en-US" sz="2000" dirty="0"/>
              <a:t>This competitive analysis helps marketers to choose markets for their own products or services</a:t>
            </a:r>
          </a:p>
          <a:p>
            <a:pPr lvl="0"/>
            <a:r>
              <a:rPr lang="en-IN" sz="2000" dirty="0"/>
              <a:t>When choosing a market, marketers must consider:</a:t>
            </a:r>
          </a:p>
          <a:p>
            <a:pPr lvl="1"/>
            <a:r>
              <a:rPr lang="en-IN" sz="2000" dirty="0"/>
              <a:t>Indirect competition</a:t>
            </a:r>
          </a:p>
          <a:p>
            <a:pPr lvl="1"/>
            <a:r>
              <a:rPr lang="en-IN" sz="2000" dirty="0"/>
              <a:t>Multiple frames reference</a:t>
            </a:r>
          </a:p>
          <a:p>
            <a:endParaRPr lang="en-US" sz="2000" dirty="0"/>
          </a:p>
        </p:txBody>
      </p:sp>
      <p:sp>
        <p:nvSpPr>
          <p:cNvPr id="4120" name="Rectangle 411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WHO'S READY FOR A &quot;fRIENDLY&quot; COMPETITION? - Dr. Evil Air Quotes | Meme  Generator">
            <a:extLst>
              <a:ext uri="{FF2B5EF4-FFF2-40B4-BE49-F238E27FC236}">
                <a16:creationId xmlns:a16="http://schemas.microsoft.com/office/drawing/2014/main" id="{C580A78D-0AF1-B5DF-DFD7-C27D3043A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6" r="8594"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4256CB-BBA0-BD25-C661-7730FFA1D1A9}"/>
              </a:ext>
            </a:extLst>
          </p:cNvPr>
          <p:cNvSpPr>
            <a:spLocks noGrp="1"/>
          </p:cNvSpPr>
          <p:nvPr>
            <p:ph type="title"/>
          </p:nvPr>
        </p:nvSpPr>
        <p:spPr>
          <a:xfrm>
            <a:off x="1115568" y="548640"/>
            <a:ext cx="10168128" cy="1179576"/>
          </a:xfrm>
        </p:spPr>
        <p:txBody>
          <a:bodyPr>
            <a:normAutofit/>
          </a:bodyPr>
          <a:lstStyle/>
          <a:p>
            <a:r>
              <a:rPr lang="en-US" sz="4000"/>
              <a:t>Points of Parity and Points of Difference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A0C3C8-6CFB-860D-7C47-F298FDB84557}"/>
              </a:ext>
            </a:extLst>
          </p:cNvPr>
          <p:cNvSpPr>
            <a:spLocks noGrp="1"/>
          </p:cNvSpPr>
          <p:nvPr>
            <p:ph idx="1"/>
          </p:nvPr>
        </p:nvSpPr>
        <p:spPr>
          <a:xfrm>
            <a:off x="1115568" y="2481943"/>
            <a:ext cx="10168128" cy="3695020"/>
          </a:xfrm>
        </p:spPr>
        <p:txBody>
          <a:bodyPr>
            <a:normAutofit/>
          </a:bodyPr>
          <a:lstStyle/>
          <a:p>
            <a:pPr lvl="2"/>
            <a:r>
              <a:rPr lang="en-US" sz="2200" dirty="0"/>
              <a:t>Points-of-difference (P O Ds):</a:t>
            </a:r>
          </a:p>
          <a:p>
            <a:pPr lvl="3"/>
            <a:r>
              <a:rPr lang="en-US" sz="2200" dirty="0"/>
              <a:t>Formally defined as attributes or benefits that consumers strongly associate with a brand</a:t>
            </a:r>
          </a:p>
          <a:p>
            <a:pPr lvl="2"/>
            <a:r>
              <a:rPr lang="en-US" sz="2200" dirty="0"/>
              <a:t>Points-of-parity associations:</a:t>
            </a:r>
          </a:p>
          <a:p>
            <a:pPr lvl="3"/>
            <a:r>
              <a:rPr lang="en-US" sz="2200" dirty="0"/>
              <a:t>Not necessarily unique to the brand but may be shared with other brands</a:t>
            </a:r>
          </a:p>
          <a:p>
            <a:endParaRPr lang="en-US" sz="2200" dirty="0"/>
          </a:p>
        </p:txBody>
      </p:sp>
    </p:spTree>
    <p:extLst>
      <p:ext uri="{BB962C8B-B14F-4D97-AF65-F5344CB8AC3E}">
        <p14:creationId xmlns:p14="http://schemas.microsoft.com/office/powerpoint/2010/main" val="78685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D90292-1ECB-0142-B9BC-042FB670C946}"/>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a:solidFill>
                  <a:schemeClr val="tx1"/>
                </a:solidFill>
                <a:latin typeface="+mj-lt"/>
                <a:ea typeface="+mj-ea"/>
                <a:cs typeface="+mj-cs"/>
              </a:rPr>
              <a:t>Figure 2-6: Examples of Negatively Correlated Attributes and Benefits</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5B2AEBEE-04EF-CC3E-3EE7-BFBA502A1EA8}"/>
              </a:ext>
            </a:extLst>
          </p:cNvPr>
          <p:cNvSpPr>
            <a:spLocks noGrp="1"/>
          </p:cNvSpPr>
          <p:nvPr/>
        </p:nvSpPr>
        <p:spPr>
          <a:xfrm>
            <a:off x="1115568" y="2481943"/>
            <a:ext cx="10168128" cy="3695020"/>
          </a:xfrm>
          <a:prstGeom prst="rect">
            <a:avLst/>
          </a:prstGeom>
        </p:spPr>
        <p:txBody>
          <a:bodyPr vert="horz" lIns="91440" tIns="45720" rIns="91440" bIns="45720" rtlCol="0"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buFont typeface="Arial" panose="020B0604020202020204" pitchFamily="34" charset="0"/>
              <a:buChar char="•"/>
            </a:pPr>
            <a:r>
              <a:rPr lang="en-US" sz="2000" dirty="0">
                <a:solidFill>
                  <a:schemeClr val="tx1"/>
                </a:solidFill>
                <a:ea typeface="+mn-ea"/>
                <a:cs typeface="+mn-cs"/>
              </a:rPr>
              <a:t>Low price versus high quality</a:t>
            </a:r>
          </a:p>
          <a:p>
            <a:pPr marL="432" indent="-228600">
              <a:lnSpc>
                <a:spcPct val="90000"/>
              </a:lnSpc>
              <a:buFont typeface="Arial" panose="020B0604020202020204" pitchFamily="34" charset="0"/>
              <a:buChar char="•"/>
            </a:pPr>
            <a:r>
              <a:rPr lang="en-US" sz="2000" dirty="0">
                <a:solidFill>
                  <a:schemeClr val="tx1"/>
                </a:solidFill>
                <a:ea typeface="+mn-ea"/>
                <a:cs typeface="+mn-cs"/>
              </a:rPr>
              <a:t>Taste versus low calories</a:t>
            </a:r>
          </a:p>
          <a:p>
            <a:pPr marL="432" indent="-228600">
              <a:lnSpc>
                <a:spcPct val="90000"/>
              </a:lnSpc>
              <a:buFont typeface="Arial" panose="020B0604020202020204" pitchFamily="34" charset="0"/>
              <a:buChar char="•"/>
            </a:pPr>
            <a:r>
              <a:rPr lang="en-US" sz="2000" dirty="0">
                <a:solidFill>
                  <a:schemeClr val="tx1"/>
                </a:solidFill>
                <a:ea typeface="+mn-ea"/>
                <a:cs typeface="+mn-cs"/>
              </a:rPr>
              <a:t>Nutritious versus good tasting</a:t>
            </a:r>
          </a:p>
          <a:p>
            <a:pPr marL="432" indent="-228600">
              <a:lnSpc>
                <a:spcPct val="90000"/>
              </a:lnSpc>
              <a:buFont typeface="Arial" panose="020B0604020202020204" pitchFamily="34" charset="0"/>
              <a:buChar char="•"/>
            </a:pPr>
            <a:r>
              <a:rPr lang="en-US" sz="2000" dirty="0">
                <a:solidFill>
                  <a:schemeClr val="tx1"/>
                </a:solidFill>
                <a:ea typeface="+mn-ea"/>
                <a:cs typeface="+mn-cs"/>
              </a:rPr>
              <a:t>Efficacious versus mild</a:t>
            </a:r>
          </a:p>
          <a:p>
            <a:pPr marL="432" indent="-228600">
              <a:lnSpc>
                <a:spcPct val="90000"/>
              </a:lnSpc>
              <a:buFont typeface="Arial" panose="020B0604020202020204" pitchFamily="34" charset="0"/>
              <a:buChar char="•"/>
            </a:pPr>
            <a:r>
              <a:rPr lang="en-US" sz="2000" dirty="0">
                <a:solidFill>
                  <a:schemeClr val="tx1"/>
                </a:solidFill>
                <a:ea typeface="+mn-ea"/>
                <a:cs typeface="+mn-cs"/>
              </a:rPr>
              <a:t>Powerful versus safe</a:t>
            </a:r>
          </a:p>
          <a:p>
            <a:pPr marL="432" indent="-228600">
              <a:lnSpc>
                <a:spcPct val="90000"/>
              </a:lnSpc>
              <a:buFont typeface="Arial" panose="020B0604020202020204" pitchFamily="34" charset="0"/>
              <a:buChar char="•"/>
            </a:pPr>
            <a:r>
              <a:rPr lang="en-US" sz="2000" dirty="0">
                <a:solidFill>
                  <a:schemeClr val="tx1"/>
                </a:solidFill>
                <a:ea typeface="+mn-ea"/>
                <a:cs typeface="+mn-cs"/>
              </a:rPr>
              <a:t>Strong versus refined</a:t>
            </a:r>
          </a:p>
          <a:p>
            <a:pPr marL="432" indent="-228600">
              <a:lnSpc>
                <a:spcPct val="90000"/>
              </a:lnSpc>
              <a:buFont typeface="Arial" panose="020B0604020202020204" pitchFamily="34" charset="0"/>
              <a:buChar char="•"/>
            </a:pPr>
            <a:r>
              <a:rPr lang="en-US" sz="2000" dirty="0">
                <a:solidFill>
                  <a:schemeClr val="tx1"/>
                </a:solidFill>
                <a:ea typeface="+mn-ea"/>
                <a:cs typeface="+mn-cs"/>
              </a:rPr>
              <a:t>Ubiquitous versus exclusive</a:t>
            </a:r>
          </a:p>
          <a:p>
            <a:pPr marL="432" indent="-228600">
              <a:lnSpc>
                <a:spcPct val="90000"/>
              </a:lnSpc>
              <a:buFont typeface="Arial" panose="020B0604020202020204" pitchFamily="34" charset="0"/>
              <a:buChar char="•"/>
            </a:pPr>
            <a:r>
              <a:rPr lang="en-US" sz="2000" dirty="0">
                <a:solidFill>
                  <a:schemeClr val="tx1"/>
                </a:solidFill>
                <a:ea typeface="+mn-ea"/>
                <a:cs typeface="+mn-cs"/>
              </a:rPr>
              <a:t>Varied versus simple</a:t>
            </a:r>
          </a:p>
        </p:txBody>
      </p:sp>
    </p:spTree>
    <p:extLst>
      <p:ext uri="{BB962C8B-B14F-4D97-AF65-F5344CB8AC3E}">
        <p14:creationId xmlns:p14="http://schemas.microsoft.com/office/powerpoint/2010/main" val="764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FF1755-CDA8-8DA8-8288-1C8E87198A82}"/>
              </a:ext>
            </a:extLst>
          </p:cNvPr>
          <p:cNvSpPr>
            <a:spLocks noGrp="1"/>
          </p:cNvSpPr>
          <p:nvPr>
            <p:ph type="title"/>
          </p:nvPr>
        </p:nvSpPr>
        <p:spPr>
          <a:xfrm>
            <a:off x="1115568" y="548640"/>
            <a:ext cx="10168128" cy="1179576"/>
          </a:xfrm>
        </p:spPr>
        <p:txBody>
          <a:bodyPr>
            <a:normAutofit/>
          </a:bodyPr>
          <a:lstStyle/>
          <a:p>
            <a:r>
              <a:rPr lang="en-IN" sz="4000"/>
              <a:t>Positioning Guidelines</a:t>
            </a:r>
            <a:endParaRPr lang="en-US" sz="400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Content Placeholder 2">
            <a:extLst>
              <a:ext uri="{FF2B5EF4-FFF2-40B4-BE49-F238E27FC236}">
                <a16:creationId xmlns:a16="http://schemas.microsoft.com/office/drawing/2014/main" id="{61691445-E9CF-A418-67DD-7DA3D368B682}"/>
              </a:ext>
            </a:extLst>
          </p:cNvPr>
          <p:cNvSpPr>
            <a:spLocks noGrp="1"/>
          </p:cNvSpPr>
          <p:nvPr>
            <p:ph idx="1"/>
          </p:nvPr>
        </p:nvSpPr>
        <p:spPr>
          <a:xfrm>
            <a:off x="1115568" y="2481943"/>
            <a:ext cx="10168128" cy="3695020"/>
          </a:xfrm>
        </p:spPr>
        <p:txBody>
          <a:bodyPr>
            <a:normAutofit/>
          </a:bodyPr>
          <a:lstStyle/>
          <a:p>
            <a:r>
              <a:rPr lang="en-IN" sz="2200" dirty="0">
                <a:ea typeface="Questrial"/>
                <a:cs typeface="Questrial"/>
                <a:sym typeface="Questrial"/>
              </a:rPr>
              <a:t>Defining and Communicating the Competitive Frame of Reference</a:t>
            </a:r>
          </a:p>
          <a:p>
            <a:r>
              <a:rPr lang="en-IN" sz="2200" dirty="0">
                <a:ea typeface="Questrial"/>
                <a:cs typeface="Questrial"/>
                <a:sym typeface="Questrial"/>
              </a:rPr>
              <a:t>Choosing Points-of-Difference</a:t>
            </a:r>
            <a:endParaRPr lang="en-IN" sz="2200" dirty="0"/>
          </a:p>
          <a:p>
            <a:r>
              <a:rPr lang="en-IN" sz="2200" dirty="0">
                <a:ea typeface="Questrial"/>
                <a:cs typeface="Questrial"/>
                <a:sym typeface="Questrial"/>
              </a:rPr>
              <a:t>Establishing Points-of-Parity and Points-of-Difference</a:t>
            </a:r>
            <a:endParaRPr lang="en-IN" sz="2200" dirty="0"/>
          </a:p>
          <a:p>
            <a:r>
              <a:rPr lang="en-IN" sz="2200" dirty="0">
                <a:ea typeface="Questrial"/>
                <a:cs typeface="Questrial"/>
                <a:sym typeface="Questrial"/>
              </a:rPr>
              <a:t>Straddle Positions</a:t>
            </a:r>
            <a:endParaRPr lang="en-IN" sz="2200" dirty="0"/>
          </a:p>
          <a:p>
            <a:r>
              <a:rPr lang="en-IN" sz="2200" dirty="0">
                <a:ea typeface="Questrial"/>
                <a:cs typeface="Questrial"/>
                <a:sym typeface="Questrial"/>
              </a:rPr>
              <a:t>Updating Position Overtime</a:t>
            </a:r>
            <a:endParaRPr lang="en-IN" sz="2200" dirty="0"/>
          </a:p>
          <a:p>
            <a:r>
              <a:rPr lang="en-IN" sz="2200" dirty="0">
                <a:ea typeface="Questrial"/>
                <a:cs typeface="Questrial"/>
                <a:sym typeface="Questrial"/>
              </a:rPr>
              <a:t>Developing a Good Positioning</a:t>
            </a:r>
            <a:endParaRPr lang="en-IN" sz="2200" dirty="0"/>
          </a:p>
          <a:p>
            <a:endParaRPr lang="en-US" sz="2200" dirty="0"/>
          </a:p>
        </p:txBody>
      </p:sp>
    </p:spTree>
    <p:extLst>
      <p:ext uri="{BB962C8B-B14F-4D97-AF65-F5344CB8AC3E}">
        <p14:creationId xmlns:p14="http://schemas.microsoft.com/office/powerpoint/2010/main" val="171695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957838-16D8-D7FE-873D-C999BA627A08}"/>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481F7-1FAB-345B-D8B3-54390E1201E5}"/>
              </a:ext>
            </a:extLst>
          </p:cNvPr>
          <p:cNvSpPr>
            <a:spLocks noGrp="1"/>
          </p:cNvSpPr>
          <p:nvPr>
            <p:ph type="title"/>
          </p:nvPr>
        </p:nvSpPr>
        <p:spPr>
          <a:xfrm>
            <a:off x="838200" y="365125"/>
            <a:ext cx="10515600" cy="1325563"/>
          </a:xfrm>
        </p:spPr>
        <p:txBody>
          <a:bodyPr>
            <a:normAutofit/>
          </a:bodyPr>
          <a:lstStyle/>
          <a:p>
            <a:r>
              <a:rPr lang="en-US"/>
              <a:t>Defining and Communicating the Competitive Frame of Reference</a:t>
            </a:r>
            <a:endParaRPr lang="en-US" dirty="0"/>
          </a:p>
        </p:txBody>
      </p:sp>
      <p:graphicFrame>
        <p:nvGraphicFramePr>
          <p:cNvPr id="5" name="Content Placeholder 2">
            <a:extLst>
              <a:ext uri="{FF2B5EF4-FFF2-40B4-BE49-F238E27FC236}">
                <a16:creationId xmlns:a16="http://schemas.microsoft.com/office/drawing/2014/main" id="{BE5A0A8F-382B-493C-1665-075A90A8492B}"/>
              </a:ext>
            </a:extLst>
          </p:cNvPr>
          <p:cNvGraphicFramePr>
            <a:graphicFrameLocks noGrp="1"/>
          </p:cNvGraphicFramePr>
          <p:nvPr>
            <p:ph idx="1"/>
            <p:extLst>
              <p:ext uri="{D42A27DB-BD31-4B8C-83A1-F6EECF244321}">
                <p14:modId xmlns:p14="http://schemas.microsoft.com/office/powerpoint/2010/main" val="3102515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535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064846A-C009-423C-96C3-8F1A6077120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A5B1D1E-E21B-44B7-8B8F-4E9691B9D4F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1632384-22AD-4003-8D60-39169CD497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6CC0401-44A5-40F5-98A6-E7DE63EB7E9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3952C2A-EB4F-4C00-B934-A770C386F46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AD45FA6-6773-461F-BDEA-9083B2C261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group of green apples&#10;&#10;Description automatically generated with medium confidence">
            <a:extLst>
              <a:ext uri="{FF2B5EF4-FFF2-40B4-BE49-F238E27FC236}">
                <a16:creationId xmlns:a16="http://schemas.microsoft.com/office/drawing/2014/main" id="{C0E8A375-73F5-B0F8-C41D-5F0499211154}"/>
              </a:ext>
            </a:extLst>
          </p:cNvPr>
          <p:cNvPicPr>
            <a:picLocks noChangeAspect="1"/>
          </p:cNvPicPr>
          <p:nvPr/>
        </p:nvPicPr>
        <p:blipFill rotWithShape="1">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11" r="181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33069E11-6E97-88C4-10CF-33ECCC1FC6D4}"/>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Choosing Points-of-Difference</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38A4EA-194F-2D15-689A-E08D79181531}"/>
              </a:ext>
            </a:extLst>
          </p:cNvPr>
          <p:cNvSpPr>
            <a:spLocks noGrp="1"/>
          </p:cNvSpPr>
          <p:nvPr>
            <p:ph idx="1"/>
          </p:nvPr>
        </p:nvSpPr>
        <p:spPr>
          <a:xfrm>
            <a:off x="841248" y="3337269"/>
            <a:ext cx="10509504" cy="2905686"/>
          </a:xfrm>
        </p:spPr>
        <p:txBody>
          <a:bodyPr>
            <a:normAutofit/>
          </a:bodyPr>
          <a:lstStyle/>
          <a:p>
            <a:pPr lvl="1"/>
            <a:r>
              <a:rPr lang="en-US" sz="2200" dirty="0">
                <a:solidFill>
                  <a:srgbClr val="FFFFFF"/>
                </a:solidFill>
              </a:rPr>
              <a:t>What attribute or benefit can serve as point-of-difference?</a:t>
            </a:r>
          </a:p>
          <a:p>
            <a:pPr lvl="2"/>
            <a:r>
              <a:rPr lang="en-US" sz="2200" dirty="0">
                <a:solidFill>
                  <a:srgbClr val="FFFFFF"/>
                </a:solidFill>
              </a:rPr>
              <a:t>Desirability criteria</a:t>
            </a:r>
          </a:p>
          <a:p>
            <a:pPr lvl="2"/>
            <a:r>
              <a:rPr lang="en-US" sz="2200" dirty="0">
                <a:solidFill>
                  <a:srgbClr val="FFFFFF"/>
                </a:solidFill>
              </a:rPr>
              <a:t>Deliverability criteria</a:t>
            </a:r>
          </a:p>
          <a:p>
            <a:pPr lvl="2"/>
            <a:r>
              <a:rPr lang="en-US" sz="2200" dirty="0">
                <a:solidFill>
                  <a:srgbClr val="FFFFFF"/>
                </a:solidFill>
              </a:rPr>
              <a:t>Differentiation criteria</a:t>
            </a:r>
          </a:p>
          <a:p>
            <a:endParaRPr lang="en-US" sz="2200" dirty="0">
              <a:solidFill>
                <a:srgbClr val="FFFFFF"/>
              </a:solidFill>
            </a:endParaRPr>
          </a:p>
        </p:txBody>
      </p:sp>
    </p:spTree>
    <p:extLst>
      <p:ext uri="{BB962C8B-B14F-4D97-AF65-F5344CB8AC3E}">
        <p14:creationId xmlns:p14="http://schemas.microsoft.com/office/powerpoint/2010/main" val="112060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DD21-7764-DD33-0B0B-DC48676D25B9}"/>
              </a:ext>
            </a:extLst>
          </p:cNvPr>
          <p:cNvSpPr>
            <a:spLocks noGrp="1"/>
          </p:cNvSpPr>
          <p:nvPr>
            <p:ph type="title"/>
          </p:nvPr>
        </p:nvSpPr>
        <p:spPr/>
        <p:txBody>
          <a:bodyPr/>
          <a:lstStyle/>
          <a:p>
            <a:r>
              <a:rPr lang="en-US" sz="4400" dirty="0"/>
              <a:t>Establishing Points-of-Parity and Points-of-Difference</a:t>
            </a:r>
            <a:endParaRPr lang="en-US" dirty="0"/>
          </a:p>
        </p:txBody>
      </p:sp>
      <p:sp>
        <p:nvSpPr>
          <p:cNvPr id="3" name="Content Placeholder 2">
            <a:extLst>
              <a:ext uri="{FF2B5EF4-FFF2-40B4-BE49-F238E27FC236}">
                <a16:creationId xmlns:a16="http://schemas.microsoft.com/office/drawing/2014/main" id="{5DC126F8-A9E0-B679-EEE8-1EF711D4D08A}"/>
              </a:ext>
            </a:extLst>
          </p:cNvPr>
          <p:cNvSpPr>
            <a:spLocks noGrp="1"/>
          </p:cNvSpPr>
          <p:nvPr>
            <p:ph idx="1"/>
          </p:nvPr>
        </p:nvSpPr>
        <p:spPr/>
        <p:txBody>
          <a:bodyPr/>
          <a:lstStyle/>
          <a:p>
            <a:r>
              <a:rPr lang="en-US" dirty="0"/>
              <a:t>The key to branding success is to establish both points-of-parity </a:t>
            </a:r>
            <a:r>
              <a:rPr lang="en-US" b="1" dirty="0"/>
              <a:t>and</a:t>
            </a:r>
            <a:r>
              <a:rPr lang="en-US" i="1" dirty="0"/>
              <a:t> </a:t>
            </a:r>
            <a:r>
              <a:rPr lang="en-US" dirty="0"/>
              <a:t>points-of-difference</a:t>
            </a:r>
          </a:p>
          <a:p>
            <a:r>
              <a:rPr lang="en-US" dirty="0"/>
              <a:t>At times, an inverse relationship between P</a:t>
            </a:r>
            <a:r>
              <a:rPr lang="en-US" sz="100" dirty="0"/>
              <a:t> </a:t>
            </a:r>
            <a:r>
              <a:rPr lang="en-US" dirty="0"/>
              <a:t>O</a:t>
            </a:r>
            <a:r>
              <a:rPr lang="en-US" sz="100" dirty="0"/>
              <a:t> </a:t>
            </a:r>
            <a:r>
              <a:rPr lang="en-US" dirty="0"/>
              <a:t>P and P</a:t>
            </a:r>
            <a:r>
              <a:rPr lang="en-US" sz="100" dirty="0"/>
              <a:t> </a:t>
            </a:r>
            <a:r>
              <a:rPr lang="en-US" dirty="0"/>
              <a:t>O</a:t>
            </a:r>
            <a:r>
              <a:rPr lang="en-US" sz="100" dirty="0"/>
              <a:t> </a:t>
            </a:r>
            <a:r>
              <a:rPr lang="en-US" dirty="0"/>
              <a:t>D may exist in the minds of consumers:</a:t>
            </a:r>
          </a:p>
          <a:p>
            <a:pPr lvl="1"/>
            <a:r>
              <a:rPr lang="en-US" dirty="0"/>
              <a:t>Approaches to address the problem of negatively correlated P</a:t>
            </a:r>
            <a:r>
              <a:rPr lang="en-US" sz="100" dirty="0"/>
              <a:t> </a:t>
            </a:r>
            <a:r>
              <a:rPr lang="en-US" dirty="0"/>
              <a:t>O</a:t>
            </a:r>
            <a:r>
              <a:rPr lang="en-US" sz="100" dirty="0"/>
              <a:t> </a:t>
            </a:r>
            <a:r>
              <a:rPr lang="en-US" dirty="0"/>
              <a:t>Ps and P</a:t>
            </a:r>
            <a:r>
              <a:rPr lang="en-US" sz="100" dirty="0"/>
              <a:t> </a:t>
            </a:r>
            <a:r>
              <a:rPr lang="en-US" dirty="0"/>
              <a:t>O</a:t>
            </a:r>
            <a:r>
              <a:rPr lang="en-US" sz="100" dirty="0"/>
              <a:t> </a:t>
            </a:r>
            <a:r>
              <a:rPr lang="en-US" dirty="0"/>
              <a:t>Ds include:</a:t>
            </a:r>
          </a:p>
          <a:p>
            <a:pPr lvl="2"/>
            <a:r>
              <a:rPr lang="en-US" dirty="0"/>
              <a:t>Separating the attributes</a:t>
            </a:r>
          </a:p>
          <a:p>
            <a:pPr lvl="2"/>
            <a:r>
              <a:rPr lang="en-US" dirty="0"/>
              <a:t>Leveraging equity of another entity</a:t>
            </a:r>
          </a:p>
          <a:p>
            <a:pPr lvl="2"/>
            <a:r>
              <a:rPr lang="en-US" dirty="0"/>
              <a:t>Redefining the relationship</a:t>
            </a:r>
          </a:p>
          <a:p>
            <a:endParaRPr lang="en-US" dirty="0"/>
          </a:p>
        </p:txBody>
      </p:sp>
    </p:spTree>
    <p:extLst>
      <p:ext uri="{BB962C8B-B14F-4D97-AF65-F5344CB8AC3E}">
        <p14:creationId xmlns:p14="http://schemas.microsoft.com/office/powerpoint/2010/main" val="182064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E92-A260-053D-4055-54BAB1AF0940}"/>
              </a:ext>
            </a:extLst>
          </p:cNvPr>
          <p:cNvSpPr>
            <a:spLocks noGrp="1"/>
          </p:cNvSpPr>
          <p:nvPr>
            <p:ph type="title"/>
          </p:nvPr>
        </p:nvSpPr>
        <p:spPr/>
        <p:txBody>
          <a:bodyPr/>
          <a:lstStyle/>
          <a:p>
            <a:r>
              <a:rPr lang="en-US" dirty="0"/>
              <a:t>Straddle Positions</a:t>
            </a:r>
          </a:p>
        </p:txBody>
      </p:sp>
      <p:sp>
        <p:nvSpPr>
          <p:cNvPr id="3" name="Content Placeholder 2">
            <a:extLst>
              <a:ext uri="{FF2B5EF4-FFF2-40B4-BE49-F238E27FC236}">
                <a16:creationId xmlns:a16="http://schemas.microsoft.com/office/drawing/2014/main" id="{5DBF6631-045E-DF10-7800-3C939FE080C9}"/>
              </a:ext>
            </a:extLst>
          </p:cNvPr>
          <p:cNvSpPr>
            <a:spLocks noGrp="1"/>
          </p:cNvSpPr>
          <p:nvPr>
            <p:ph idx="1"/>
          </p:nvPr>
        </p:nvSpPr>
        <p:spPr/>
        <p:txBody>
          <a:bodyPr/>
          <a:lstStyle/>
          <a:p>
            <a:r>
              <a:rPr lang="en-US" dirty="0"/>
              <a:t>Type of positioning where a company is able to straddle two frames of reference:</a:t>
            </a:r>
          </a:p>
          <a:p>
            <a:pPr lvl="1"/>
            <a:r>
              <a:rPr lang="en-US" dirty="0"/>
              <a:t>With one set of points-of-difference and points-of-parity</a:t>
            </a:r>
          </a:p>
          <a:p>
            <a:pPr lvl="1"/>
            <a:r>
              <a:rPr lang="en-US" dirty="0"/>
              <a:t>The points-of-difference in one category:</a:t>
            </a:r>
          </a:p>
          <a:p>
            <a:pPr lvl="2"/>
            <a:r>
              <a:rPr lang="en-US" dirty="0"/>
              <a:t>Become points-of-parity in the other</a:t>
            </a:r>
          </a:p>
          <a:p>
            <a:pPr lvl="2"/>
            <a:r>
              <a:rPr lang="en-US" dirty="0"/>
              <a:t>And vice-versa for points-of-parity</a:t>
            </a:r>
          </a:p>
          <a:p>
            <a:endParaRPr lang="en-US" dirty="0"/>
          </a:p>
        </p:txBody>
      </p:sp>
    </p:spTree>
    <p:extLst>
      <p:ext uri="{BB962C8B-B14F-4D97-AF65-F5344CB8AC3E}">
        <p14:creationId xmlns:p14="http://schemas.microsoft.com/office/powerpoint/2010/main" val="2398774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B5BB-7519-10AA-137B-299A81EDAC48}"/>
              </a:ext>
            </a:extLst>
          </p:cNvPr>
          <p:cNvSpPr>
            <a:spLocks noGrp="1"/>
          </p:cNvSpPr>
          <p:nvPr>
            <p:ph type="title"/>
          </p:nvPr>
        </p:nvSpPr>
        <p:spPr/>
        <p:txBody>
          <a:bodyPr/>
          <a:lstStyle/>
          <a:p>
            <a:r>
              <a:rPr lang="en-US" dirty="0"/>
              <a:t>Updating Positions over Time </a:t>
            </a:r>
            <a:r>
              <a:rPr lang="en-US" sz="2800" b="0" dirty="0"/>
              <a:t>(1 of 2)</a:t>
            </a:r>
            <a:endParaRPr lang="en-US" dirty="0"/>
          </a:p>
        </p:txBody>
      </p:sp>
      <p:sp>
        <p:nvSpPr>
          <p:cNvPr id="3" name="Content Placeholder 2">
            <a:extLst>
              <a:ext uri="{FF2B5EF4-FFF2-40B4-BE49-F238E27FC236}">
                <a16:creationId xmlns:a16="http://schemas.microsoft.com/office/drawing/2014/main" id="{83B426C4-7415-9A9D-0DC1-999A52769D34}"/>
              </a:ext>
            </a:extLst>
          </p:cNvPr>
          <p:cNvSpPr>
            <a:spLocks noGrp="1"/>
          </p:cNvSpPr>
          <p:nvPr>
            <p:ph idx="1"/>
          </p:nvPr>
        </p:nvSpPr>
        <p:spPr/>
        <p:txBody>
          <a:bodyPr/>
          <a:lstStyle/>
          <a:p>
            <a:r>
              <a:rPr lang="en-US" dirty="0"/>
              <a:t>Generally, positioning should be fundamentally changed very infrequently:</a:t>
            </a:r>
          </a:p>
          <a:p>
            <a:pPr lvl="1"/>
            <a:r>
              <a:rPr lang="en-US" dirty="0"/>
              <a:t>And only when circumstances significantly reduce the effectiveness of existing P</a:t>
            </a:r>
            <a:r>
              <a:rPr lang="en-US" sz="100" dirty="0"/>
              <a:t> </a:t>
            </a:r>
            <a:r>
              <a:rPr lang="en-US" dirty="0"/>
              <a:t>O</a:t>
            </a:r>
            <a:r>
              <a:rPr lang="en-US" sz="100" dirty="0"/>
              <a:t> </a:t>
            </a:r>
            <a:r>
              <a:rPr lang="en-US" dirty="0"/>
              <a:t>Ps and P</a:t>
            </a:r>
            <a:r>
              <a:rPr lang="en-US" sz="100" dirty="0"/>
              <a:t> </a:t>
            </a:r>
            <a:r>
              <a:rPr lang="en-US" dirty="0"/>
              <a:t>O</a:t>
            </a:r>
            <a:r>
              <a:rPr lang="en-US" sz="100" dirty="0"/>
              <a:t> </a:t>
            </a:r>
            <a:r>
              <a:rPr lang="en-US" dirty="0"/>
              <a:t>Ds</a:t>
            </a:r>
          </a:p>
          <a:p>
            <a:r>
              <a:rPr lang="en-US" dirty="0"/>
              <a:t>Yet, positioning will evolve to better reflect market opportunities or challenges</a:t>
            </a:r>
          </a:p>
          <a:p>
            <a:r>
              <a:rPr lang="en-US" dirty="0"/>
              <a:t>P</a:t>
            </a:r>
            <a:r>
              <a:rPr lang="en-US" sz="100" dirty="0"/>
              <a:t> </a:t>
            </a:r>
            <a:r>
              <a:rPr lang="en-US" dirty="0"/>
              <a:t>O</a:t>
            </a:r>
            <a:r>
              <a:rPr lang="en-US" sz="100" dirty="0"/>
              <a:t> </a:t>
            </a:r>
            <a:r>
              <a:rPr lang="en-US" dirty="0"/>
              <a:t>D or P</a:t>
            </a:r>
            <a:r>
              <a:rPr lang="en-US" sz="100" dirty="0"/>
              <a:t> </a:t>
            </a:r>
            <a:r>
              <a:rPr lang="en-US" dirty="0"/>
              <a:t>O</a:t>
            </a:r>
            <a:r>
              <a:rPr lang="en-US" sz="100" dirty="0"/>
              <a:t> </a:t>
            </a:r>
            <a:r>
              <a:rPr lang="en-US" dirty="0"/>
              <a:t>P may be refined, added, or dropped as situations dictate</a:t>
            </a:r>
          </a:p>
          <a:p>
            <a:endParaRPr lang="en-US" dirty="0"/>
          </a:p>
        </p:txBody>
      </p:sp>
    </p:spTree>
    <p:extLst>
      <p:ext uri="{BB962C8B-B14F-4D97-AF65-F5344CB8AC3E}">
        <p14:creationId xmlns:p14="http://schemas.microsoft.com/office/powerpoint/2010/main" val="2006671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EFA8B-01E5-8646-1F9A-0311DA4A0CE0}"/>
              </a:ext>
            </a:extLst>
          </p:cNvPr>
          <p:cNvSpPr>
            <a:spLocks noGrp="1"/>
          </p:cNvSpPr>
          <p:nvPr>
            <p:ph type="title"/>
          </p:nvPr>
        </p:nvSpPr>
        <p:spPr>
          <a:xfrm>
            <a:off x="1043631" y="809898"/>
            <a:ext cx="9942716" cy="1554480"/>
          </a:xfrm>
        </p:spPr>
        <p:txBody>
          <a:bodyPr anchor="ctr">
            <a:normAutofit/>
          </a:bodyPr>
          <a:lstStyle/>
          <a:p>
            <a:r>
              <a:rPr lang="en-US" sz="4800"/>
              <a:t>Virgin Group is an example of</a:t>
            </a:r>
          </a:p>
        </p:txBody>
      </p:sp>
      <p:sp>
        <p:nvSpPr>
          <p:cNvPr id="3" name="Content Placeholder 2">
            <a:extLst>
              <a:ext uri="{FF2B5EF4-FFF2-40B4-BE49-F238E27FC236}">
                <a16:creationId xmlns:a16="http://schemas.microsoft.com/office/drawing/2014/main" id="{F3E94861-25C6-1566-9DD3-E72852D1BFEC}"/>
              </a:ext>
            </a:extLst>
          </p:cNvPr>
          <p:cNvSpPr>
            <a:spLocks noGrp="1"/>
          </p:cNvSpPr>
          <p:nvPr>
            <p:ph idx="1"/>
          </p:nvPr>
        </p:nvSpPr>
        <p:spPr>
          <a:xfrm>
            <a:off x="1045028" y="3017522"/>
            <a:ext cx="9941319" cy="3124658"/>
          </a:xfrm>
        </p:spPr>
        <p:txBody>
          <a:bodyPr anchor="ctr">
            <a:normAutofit/>
          </a:bodyPr>
          <a:lstStyle/>
          <a:p>
            <a:pPr marL="514350" indent="-514350">
              <a:buFont typeface="+mj-lt"/>
              <a:buAutoNum type="alphaUcPeriod"/>
            </a:pPr>
            <a:r>
              <a:rPr lang="en-US" sz="2400"/>
              <a:t>House of Brands</a:t>
            </a:r>
          </a:p>
          <a:p>
            <a:pPr marL="514350" indent="-514350">
              <a:buFont typeface="+mj-lt"/>
              <a:buAutoNum type="alphaUcPeriod"/>
            </a:pPr>
            <a:r>
              <a:rPr lang="en-US" sz="2400"/>
              <a:t>Branded House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00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8C-AB49-A6E7-D860-22258A986220}"/>
              </a:ext>
            </a:extLst>
          </p:cNvPr>
          <p:cNvSpPr>
            <a:spLocks noGrp="1"/>
          </p:cNvSpPr>
          <p:nvPr>
            <p:ph type="title"/>
          </p:nvPr>
        </p:nvSpPr>
        <p:spPr/>
        <p:txBody>
          <a:bodyPr/>
          <a:lstStyle/>
          <a:p>
            <a:r>
              <a:rPr lang="en-US" dirty="0"/>
              <a:t>Updating Positions over Time </a:t>
            </a:r>
            <a:r>
              <a:rPr lang="en-US" sz="2800" b="0" dirty="0"/>
              <a:t>(2 of 2)</a:t>
            </a:r>
            <a:endParaRPr lang="en-US" dirty="0"/>
          </a:p>
        </p:txBody>
      </p:sp>
      <p:sp>
        <p:nvSpPr>
          <p:cNvPr id="3" name="Content Placeholder 2">
            <a:extLst>
              <a:ext uri="{FF2B5EF4-FFF2-40B4-BE49-F238E27FC236}">
                <a16:creationId xmlns:a16="http://schemas.microsoft.com/office/drawing/2014/main" id="{D469F01B-411F-0AE0-FA9C-B84414CC2CE1}"/>
              </a:ext>
            </a:extLst>
          </p:cNvPr>
          <p:cNvSpPr>
            <a:spLocks noGrp="1"/>
          </p:cNvSpPr>
          <p:nvPr>
            <p:ph idx="1"/>
          </p:nvPr>
        </p:nvSpPr>
        <p:spPr/>
        <p:txBody>
          <a:bodyPr/>
          <a:lstStyle/>
          <a:p>
            <a:r>
              <a:rPr lang="en-US" dirty="0"/>
              <a:t>Laddering:</a:t>
            </a:r>
          </a:p>
          <a:p>
            <a:pPr lvl="1"/>
            <a:r>
              <a:rPr lang="en-US" dirty="0"/>
              <a:t>Deepening the meaning of a brand to permit further expansion</a:t>
            </a:r>
          </a:p>
          <a:p>
            <a:pPr lvl="1"/>
            <a:r>
              <a:rPr lang="en-US" dirty="0"/>
              <a:t>Often useful to explore underlying consumer motivations</a:t>
            </a:r>
          </a:p>
          <a:p>
            <a:r>
              <a:rPr lang="en-US" dirty="0"/>
              <a:t>Reacting:</a:t>
            </a:r>
          </a:p>
          <a:p>
            <a:pPr lvl="1"/>
            <a:r>
              <a:rPr lang="en-US" dirty="0"/>
              <a:t>Responding to competitive actions that threaten an existing positioning</a:t>
            </a:r>
          </a:p>
          <a:p>
            <a:pPr lvl="1"/>
            <a:r>
              <a:rPr lang="en-US" dirty="0"/>
              <a:t>Competitive actions are often directed at eliminating points-of-difference to make them points-of-parity:</a:t>
            </a:r>
          </a:p>
          <a:p>
            <a:pPr lvl="2"/>
            <a:r>
              <a:rPr lang="en-US" dirty="0"/>
              <a:t>Or to strengthen or establish new points-of-difference</a:t>
            </a:r>
          </a:p>
          <a:p>
            <a:endParaRPr lang="en-US" dirty="0"/>
          </a:p>
        </p:txBody>
      </p:sp>
    </p:spTree>
    <p:extLst>
      <p:ext uri="{BB962C8B-B14F-4D97-AF65-F5344CB8AC3E}">
        <p14:creationId xmlns:p14="http://schemas.microsoft.com/office/powerpoint/2010/main" val="20213632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1F33-FE13-ECD6-9C67-6E5DD3817F36}"/>
              </a:ext>
            </a:extLst>
          </p:cNvPr>
          <p:cNvSpPr>
            <a:spLocks noGrp="1"/>
          </p:cNvSpPr>
          <p:nvPr>
            <p:ph type="title"/>
          </p:nvPr>
        </p:nvSpPr>
        <p:spPr/>
        <p:txBody>
          <a:bodyPr/>
          <a:lstStyle/>
          <a:p>
            <a:r>
              <a:rPr lang="en-US" dirty="0"/>
              <a:t>Developing a Good Positioning</a:t>
            </a:r>
          </a:p>
        </p:txBody>
      </p:sp>
      <p:sp>
        <p:nvSpPr>
          <p:cNvPr id="3" name="Content Placeholder 2">
            <a:extLst>
              <a:ext uri="{FF2B5EF4-FFF2-40B4-BE49-F238E27FC236}">
                <a16:creationId xmlns:a16="http://schemas.microsoft.com/office/drawing/2014/main" id="{97F837D2-9CE1-7108-A93F-2D67A5658E50}"/>
              </a:ext>
            </a:extLst>
          </p:cNvPr>
          <p:cNvSpPr>
            <a:spLocks noGrp="1"/>
          </p:cNvSpPr>
          <p:nvPr>
            <p:ph idx="1"/>
          </p:nvPr>
        </p:nvSpPr>
        <p:spPr/>
        <p:txBody>
          <a:bodyPr/>
          <a:lstStyle/>
          <a:p>
            <a:r>
              <a:rPr lang="en-US" sz="2200" dirty="0"/>
              <a:t>A good positioning:</a:t>
            </a:r>
          </a:p>
          <a:p>
            <a:pPr lvl="1"/>
            <a:r>
              <a:rPr lang="en-US" sz="2200" dirty="0"/>
              <a:t>Has a foot in the present and a foot in the future:</a:t>
            </a:r>
          </a:p>
          <a:p>
            <a:pPr lvl="2"/>
            <a:r>
              <a:rPr lang="en-US" sz="2200" dirty="0"/>
              <a:t>Needs to be somewhat aspirational so that the brand has room to grow and improve</a:t>
            </a:r>
          </a:p>
          <a:p>
            <a:pPr lvl="1"/>
            <a:r>
              <a:rPr lang="en-US" sz="2200" dirty="0"/>
              <a:t>Is careful to identify all relevant points-of-parity:</a:t>
            </a:r>
          </a:p>
          <a:p>
            <a:pPr lvl="2"/>
            <a:r>
              <a:rPr lang="en-US" sz="2200" dirty="0"/>
              <a:t>Don’t overlook or ignore crucial areas where the brand is potentially disadvantaged</a:t>
            </a:r>
          </a:p>
          <a:p>
            <a:pPr lvl="1"/>
            <a:r>
              <a:rPr lang="en-US" sz="2200" dirty="0"/>
              <a:t>Should reflect a consumer point of view in terms of the benefits that consumers derive from the brand</a:t>
            </a:r>
          </a:p>
          <a:p>
            <a:pPr lvl="1"/>
            <a:r>
              <a:rPr lang="en-US" sz="2200" dirty="0"/>
              <a:t>Recognizes that a duality exists in the positioning of a brand:</a:t>
            </a:r>
          </a:p>
          <a:p>
            <a:pPr lvl="2"/>
            <a:r>
              <a:rPr lang="en-US" sz="2200" dirty="0"/>
              <a:t>Rational and emotional components</a:t>
            </a:r>
          </a:p>
          <a:p>
            <a:endParaRPr lang="en-US" dirty="0"/>
          </a:p>
        </p:txBody>
      </p:sp>
    </p:spTree>
    <p:extLst>
      <p:ext uri="{BB962C8B-B14F-4D97-AF65-F5344CB8AC3E}">
        <p14:creationId xmlns:p14="http://schemas.microsoft.com/office/powerpoint/2010/main" val="2200862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E66EF-8044-BD0B-F72E-D92F1E2F050A}"/>
              </a:ext>
            </a:extLst>
          </p:cNvPr>
          <p:cNvSpPr>
            <a:spLocks noGrp="1"/>
          </p:cNvSpPr>
          <p:nvPr>
            <p:ph type="title"/>
          </p:nvPr>
        </p:nvSpPr>
        <p:spPr>
          <a:xfrm>
            <a:off x="630936" y="639520"/>
            <a:ext cx="3429000" cy="1719072"/>
          </a:xfrm>
        </p:spPr>
        <p:txBody>
          <a:bodyPr anchor="b">
            <a:normAutofit/>
          </a:bodyPr>
          <a:lstStyle/>
          <a:p>
            <a:r>
              <a:rPr lang="en-IN" sz="4600"/>
              <a:t>Defining a Brand Mantra</a:t>
            </a:r>
            <a:endParaRPr lang="en-US" sz="46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7CB8CC-4E1E-E064-8098-45685B29B356}"/>
              </a:ext>
            </a:extLst>
          </p:cNvPr>
          <p:cNvSpPr>
            <a:spLocks noGrp="1"/>
          </p:cNvSpPr>
          <p:nvPr>
            <p:ph idx="1"/>
          </p:nvPr>
        </p:nvSpPr>
        <p:spPr>
          <a:xfrm>
            <a:off x="630936" y="2807208"/>
            <a:ext cx="3429000" cy="3410712"/>
          </a:xfrm>
        </p:spPr>
        <p:txBody>
          <a:bodyPr anchor="t">
            <a:normAutofit/>
          </a:bodyPr>
          <a:lstStyle/>
          <a:p>
            <a:r>
              <a:rPr lang="en-US" sz="2000" dirty="0"/>
              <a:t>Brands may span multiple product categories and may have multiple distinct—yet related—positionings</a:t>
            </a:r>
          </a:p>
          <a:p>
            <a:r>
              <a:rPr lang="en-US" sz="2000" dirty="0"/>
              <a:t>As brands evolve and expand across categories:</a:t>
            </a:r>
          </a:p>
          <a:p>
            <a:pPr lvl="1"/>
            <a:r>
              <a:rPr lang="en-US" sz="2000" dirty="0"/>
              <a:t>Marketers will want to craft a brand mantra that reflects the essential heart and soul of the brand</a:t>
            </a:r>
          </a:p>
          <a:p>
            <a:endParaRPr lang="en-US" sz="2000" dirty="0"/>
          </a:p>
        </p:txBody>
      </p:sp>
      <p:pic>
        <p:nvPicPr>
          <p:cNvPr id="5" name="Picture 4" descr="Table&#10;&#10;Description automatically generated">
            <a:extLst>
              <a:ext uri="{FF2B5EF4-FFF2-40B4-BE49-F238E27FC236}">
                <a16:creationId xmlns:a16="http://schemas.microsoft.com/office/drawing/2014/main" id="{E875B5AA-6614-8885-EA94-5E1D8573CF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301095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4D38E-2683-981D-5BD7-22D2C5417B47}"/>
              </a:ext>
            </a:extLst>
          </p:cNvPr>
          <p:cNvSpPr>
            <a:spLocks noGrp="1"/>
          </p:cNvSpPr>
          <p:nvPr>
            <p:ph type="title"/>
          </p:nvPr>
        </p:nvSpPr>
        <p:spPr>
          <a:xfrm>
            <a:off x="838200" y="365125"/>
            <a:ext cx="10515600" cy="1325563"/>
          </a:xfrm>
        </p:spPr>
        <p:txBody>
          <a:bodyPr>
            <a:normAutofit/>
          </a:bodyPr>
          <a:lstStyle/>
          <a:p>
            <a:r>
              <a:rPr lang="en-IN" sz="5400"/>
              <a:t>Brand Mantra</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AEF299-01A3-1EF2-6F80-D16992ED9252}"/>
              </a:ext>
            </a:extLst>
          </p:cNvPr>
          <p:cNvSpPr>
            <a:spLocks noGrp="1"/>
          </p:cNvSpPr>
          <p:nvPr>
            <p:ph idx="1"/>
          </p:nvPr>
        </p:nvSpPr>
        <p:spPr>
          <a:xfrm>
            <a:off x="838200" y="1929384"/>
            <a:ext cx="10515600" cy="4251960"/>
          </a:xfrm>
        </p:spPr>
        <p:txBody>
          <a:bodyPr>
            <a:normAutofit/>
          </a:bodyPr>
          <a:lstStyle/>
          <a:p>
            <a:pPr lvl="0"/>
            <a:r>
              <a:rPr lang="en-US" sz="2200" dirty="0"/>
              <a:t>Short, three-to five-word phrase:</a:t>
            </a:r>
          </a:p>
          <a:p>
            <a:pPr lvl="1"/>
            <a:r>
              <a:rPr lang="en-US" sz="2200" dirty="0"/>
              <a:t>Captures the irrefutable essence or spirit of the brand positioning</a:t>
            </a:r>
          </a:p>
          <a:p>
            <a:pPr lvl="0"/>
            <a:r>
              <a:rPr lang="en-US" sz="2200" dirty="0"/>
              <a:t>Provides guidance about:</a:t>
            </a:r>
          </a:p>
          <a:p>
            <a:pPr lvl="1"/>
            <a:r>
              <a:rPr lang="en-US" sz="2200" dirty="0"/>
              <a:t>What products to introduce under the brand</a:t>
            </a:r>
          </a:p>
          <a:p>
            <a:pPr lvl="1"/>
            <a:r>
              <a:rPr lang="en-US" sz="2200" dirty="0"/>
              <a:t>What ad campaigns to run</a:t>
            </a:r>
          </a:p>
          <a:p>
            <a:pPr lvl="1"/>
            <a:r>
              <a:rPr lang="en-US" sz="2200" dirty="0"/>
              <a:t>Where and how the brand should be sold</a:t>
            </a:r>
          </a:p>
          <a:p>
            <a:endParaRPr lang="en-US" sz="2200" dirty="0"/>
          </a:p>
        </p:txBody>
      </p:sp>
    </p:spTree>
    <p:extLst>
      <p:ext uri="{BB962C8B-B14F-4D97-AF65-F5344CB8AC3E}">
        <p14:creationId xmlns:p14="http://schemas.microsoft.com/office/powerpoint/2010/main" val="53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a:xfrm>
            <a:off x="594360" y="637125"/>
            <a:ext cx="3802276" cy="5256371"/>
          </a:xfrm>
        </p:spPr>
        <p:txBody>
          <a:bodyPr vert="horz" lIns="91440" tIns="45720" rIns="91440" bIns="45720" rtlCol="0" anchor="ctr">
            <a:normAutofit/>
          </a:bodyPr>
          <a:lstStyle/>
          <a:p>
            <a:r>
              <a:rPr lang="en-US" sz="4800" kern="1200">
                <a:solidFill>
                  <a:schemeClr val="bg1"/>
                </a:solidFill>
                <a:latin typeface="+mj-lt"/>
                <a:ea typeface="+mj-ea"/>
                <a:cs typeface="+mj-cs"/>
              </a:rPr>
              <a:t>Brand Management Building Blocks</a:t>
            </a:r>
          </a:p>
        </p:txBody>
      </p:sp>
      <p:graphicFrame>
        <p:nvGraphicFramePr>
          <p:cNvPr id="5" name="Content Placeholder 2">
            <a:extLst>
              <a:ext uri="{FF2B5EF4-FFF2-40B4-BE49-F238E27FC236}">
                <a16:creationId xmlns:a16="http://schemas.microsoft.com/office/drawing/2014/main" id="{5DD264ED-9A44-1F20-29E8-7CD3741E14D4}"/>
              </a:ext>
            </a:extLst>
          </p:cNvPr>
          <p:cNvGraphicFramePr>
            <a:graphicFrameLocks noGrp="1"/>
          </p:cNvGraphicFramePr>
          <p:nvPr>
            <p:ph idx="1"/>
            <p:extLst>
              <p:ext uri="{D42A27DB-BD31-4B8C-83A1-F6EECF244321}">
                <p14:modId xmlns:p14="http://schemas.microsoft.com/office/powerpoint/2010/main" val="289980932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92A611E-908C-4B7C-BE2A-5A624320448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96BD40D-FB79-46F0-8050-BBCB9FD2695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366A8E1-D32A-41C6-AB97-6E08E6CA3AC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78F0E4AC-125C-4BFD-8C81-9CA984EE469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82DD44F-DFE1-452C-8427-6C1D915AA4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DA30CDA-B3EB-4019-A07B-04B6E3EBBE2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1910AF9D-0DB3-4245-BD2D-99F7D1E23AD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7767708B-FC9A-4031-9705-98AF151517B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251C56C2-F264-4F43-AF95-569FA51BCBE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48068AB-EA21-4B07-BE94-B21FC9E6F7E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835DDB5-002F-488B-9EC4-68837C51383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6BC55CC1-1013-4FD3-A5B3-587B5B576B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845102A-FD69-9C35-6A28-CE4539B4CA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9E3D3-F73C-B96A-B39A-4C62DEA34DC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Developing a Brand Strategy</a:t>
            </a:r>
          </a:p>
        </p:txBody>
      </p:sp>
    </p:spTree>
    <p:extLst>
      <p:ext uri="{BB962C8B-B14F-4D97-AF65-F5344CB8AC3E}">
        <p14:creationId xmlns:p14="http://schemas.microsoft.com/office/powerpoint/2010/main" val="13877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01"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ED113-EBDB-4798-B9C9-DE53495CE6E2}"/>
              </a:ext>
            </a:extLst>
          </p:cNvPr>
          <p:cNvSpPr>
            <a:spLocks noGrp="1"/>
          </p:cNvSpPr>
          <p:nvPr>
            <p:ph type="ctrTitle"/>
          </p:nvPr>
        </p:nvSpPr>
        <p:spPr>
          <a:xfrm>
            <a:off x="3581400" y="965580"/>
            <a:ext cx="5204489" cy="3160593"/>
          </a:xfrm>
        </p:spPr>
        <p:txBody>
          <a:bodyPr>
            <a:normAutofit/>
          </a:bodyPr>
          <a:lstStyle/>
          <a:p>
            <a:r>
              <a:rPr lang="en-US" sz="5400">
                <a:solidFill>
                  <a:schemeClr val="bg1"/>
                </a:solidFill>
              </a:rPr>
              <a:t>Chapter 2</a:t>
            </a:r>
          </a:p>
        </p:txBody>
      </p:sp>
      <p:sp>
        <p:nvSpPr>
          <p:cNvPr id="3" name="Subtitle 2">
            <a:extLst>
              <a:ext uri="{FF2B5EF4-FFF2-40B4-BE49-F238E27FC236}">
                <a16:creationId xmlns:a16="http://schemas.microsoft.com/office/drawing/2014/main" id="{65F3E908-4CAD-A51B-2D3D-F91F450690EF}"/>
              </a:ext>
            </a:extLst>
          </p:cNvPr>
          <p:cNvSpPr>
            <a:spLocks noGrp="1"/>
          </p:cNvSpPr>
          <p:nvPr>
            <p:ph type="subTitle" idx="1"/>
          </p:nvPr>
        </p:nvSpPr>
        <p:spPr>
          <a:xfrm>
            <a:off x="3820817" y="4409960"/>
            <a:ext cx="4508641" cy="1116414"/>
          </a:xfrm>
        </p:spPr>
        <p:txBody>
          <a:bodyPr>
            <a:normAutofit/>
          </a:bodyPr>
          <a:lstStyle/>
          <a:p>
            <a:r>
              <a:rPr lang="en-US" sz="2000">
                <a:solidFill>
                  <a:schemeClr val="bg1"/>
                </a:solidFill>
              </a:rPr>
              <a:t>Customer-Based Brand Equity and Brand Positioning</a:t>
            </a:r>
          </a:p>
        </p:txBody>
      </p:sp>
      <p:sp>
        <p:nvSpPr>
          <p:cNvPr id="202"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3"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5"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06"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0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0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0"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11"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3"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4937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C4099B9-CA25-AC42-E9A2-5893E2059243}"/>
              </a:ext>
            </a:extLst>
          </p:cNvPr>
          <p:cNvSpPr>
            <a:spLocks noGrp="1"/>
          </p:cNvSpPr>
          <p:nvPr>
            <p:ph type="title"/>
          </p:nvPr>
        </p:nvSpPr>
        <p:spPr>
          <a:xfrm>
            <a:off x="550863" y="365125"/>
            <a:ext cx="11090274" cy="1325563"/>
          </a:xfrm>
        </p:spPr>
        <p:txBody>
          <a:bodyPr>
            <a:normAutofit/>
          </a:bodyPr>
          <a:lstStyle/>
          <a:p>
            <a:r>
              <a:rPr lang="en-US" sz="4000"/>
              <a:t>Learning Objectives</a:t>
            </a:r>
          </a:p>
        </p:txBody>
      </p:sp>
      <p:graphicFrame>
        <p:nvGraphicFramePr>
          <p:cNvPr id="18" name="Content Placeholder 2">
            <a:extLst>
              <a:ext uri="{FF2B5EF4-FFF2-40B4-BE49-F238E27FC236}">
                <a16:creationId xmlns:a16="http://schemas.microsoft.com/office/drawing/2014/main" id="{9774E815-D004-C7CB-00D5-41D29CE78F19}"/>
              </a:ext>
            </a:extLst>
          </p:cNvPr>
          <p:cNvGraphicFramePr>
            <a:graphicFrameLocks noGrp="1"/>
          </p:cNvGraphicFramePr>
          <p:nvPr>
            <p:ph idx="1"/>
            <p:extLst>
              <p:ext uri="{D42A27DB-BD31-4B8C-83A1-F6EECF244321}">
                <p14:modId xmlns:p14="http://schemas.microsoft.com/office/powerpoint/2010/main" val="3854810157"/>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523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6259C85C-706D-452C-9146-10AEBFAFAD3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82112AAE-22E6-400F-BC7A-9E63A6B1DA7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1B637990-683D-460B-B06D-F873A737816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graphicEl>
                                              <a:dgm id="{75D30A8E-63B6-4C7A-9564-7A315D2B0C4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graphicEl>
                                              <a:dgm id="{D88BBE7E-82C1-4C9E-BFF8-50ED27B3AB7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graphicEl>
                                              <a:dgm id="{FC380DE7-09F9-445F-AD5D-089285590DCF}"/>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graphicEl>
                                              <a:dgm id="{9440A748-44AE-4A66-BD7E-FB7875A3D83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dgm id="{7E26377B-F337-4673-9BB6-01746A5BE6C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dgm id="{279E2729-6ED0-4EA2-870F-06C37376D9A1}"/>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graphicEl>
                                              <a:dgm id="{E625DF8A-9128-4F44-8575-A524935C282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graphicEl>
                                              <a:dgm id="{12A0DD49-68BF-4904-967F-3C2B9485E0A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graphicEl>
                                              <a:dgm id="{DA2EC7A4-7B93-4C94-8F39-4FC45F924191}"/>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graphicEl>
                                              <a:dgm id="{10AF0EFB-199B-46FD-B1E2-67A7F0AB5F5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graphicEl>
                                              <a:dgm id="{EC125696-7245-4E83-B708-72BB80E727E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graphicEl>
                                              <a:dgm id="{7AB75359-699F-4BF9-AAF9-6527D6DC6B8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31F8-138D-A5C1-C53E-F3844DB8C2F1}"/>
              </a:ext>
            </a:extLst>
          </p:cNvPr>
          <p:cNvSpPr>
            <a:spLocks noGrp="1"/>
          </p:cNvSpPr>
          <p:nvPr>
            <p:ph type="title"/>
          </p:nvPr>
        </p:nvSpPr>
        <p:spPr/>
        <p:txBody>
          <a:bodyPr/>
          <a:lstStyle/>
          <a:p>
            <a:r>
              <a:rPr lang="en-US" dirty="0"/>
              <a:t>What is Brand Equity?</a:t>
            </a:r>
          </a:p>
        </p:txBody>
      </p:sp>
      <p:sp>
        <p:nvSpPr>
          <p:cNvPr id="4" name="Rectangle 3">
            <a:extLst>
              <a:ext uri="{FF2B5EF4-FFF2-40B4-BE49-F238E27FC236}">
                <a16:creationId xmlns:a16="http://schemas.microsoft.com/office/drawing/2014/main" id="{D17953DB-E2A3-E672-C383-408124BABAF1}"/>
              </a:ext>
            </a:extLst>
          </p:cNvPr>
          <p:cNvSpPr/>
          <p:nvPr/>
        </p:nvSpPr>
        <p:spPr>
          <a:xfrm>
            <a:off x="2380593" y="1690688"/>
            <a:ext cx="2680138" cy="4331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Branded Product</a:t>
            </a:r>
          </a:p>
        </p:txBody>
      </p:sp>
      <p:sp>
        <p:nvSpPr>
          <p:cNvPr id="5" name="Rectangle 4">
            <a:extLst>
              <a:ext uri="{FF2B5EF4-FFF2-40B4-BE49-F238E27FC236}">
                <a16:creationId xmlns:a16="http://schemas.microsoft.com/office/drawing/2014/main" id="{E7075D71-4652-24FD-9091-3BF54FBD5951}"/>
              </a:ext>
            </a:extLst>
          </p:cNvPr>
          <p:cNvSpPr/>
          <p:nvPr/>
        </p:nvSpPr>
        <p:spPr>
          <a:xfrm>
            <a:off x="7294179" y="3121572"/>
            <a:ext cx="2680138" cy="290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Generic Product</a:t>
            </a:r>
          </a:p>
        </p:txBody>
      </p:sp>
      <p:cxnSp>
        <p:nvCxnSpPr>
          <p:cNvPr id="6" name="Straight Connector 5">
            <a:extLst>
              <a:ext uri="{FF2B5EF4-FFF2-40B4-BE49-F238E27FC236}">
                <a16:creationId xmlns:a16="http://schemas.microsoft.com/office/drawing/2014/main" id="{A9517CB1-B8E3-4E85-CC34-4274D3126F07}"/>
              </a:ext>
            </a:extLst>
          </p:cNvPr>
          <p:cNvCxnSpPr/>
          <p:nvPr/>
        </p:nvCxnSpPr>
        <p:spPr>
          <a:xfrm flipH="1">
            <a:off x="5060731" y="3121572"/>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F17E70D-E514-2E60-97D0-A216777E99E8}"/>
              </a:ext>
            </a:extLst>
          </p:cNvPr>
          <p:cNvCxnSpPr/>
          <p:nvPr/>
        </p:nvCxnSpPr>
        <p:spPr>
          <a:xfrm flipH="1">
            <a:off x="5060731" y="6022428"/>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8" name="Right Brace 7">
            <a:extLst>
              <a:ext uri="{FF2B5EF4-FFF2-40B4-BE49-F238E27FC236}">
                <a16:creationId xmlns:a16="http://schemas.microsoft.com/office/drawing/2014/main" id="{3BB08282-63F8-4E56-6F33-8DD0EB7D19F6}"/>
              </a:ext>
            </a:extLst>
          </p:cNvPr>
          <p:cNvSpPr/>
          <p:nvPr/>
        </p:nvSpPr>
        <p:spPr>
          <a:xfrm>
            <a:off x="5060731" y="1690688"/>
            <a:ext cx="583324" cy="14308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E75FC71-45E4-256F-244F-C3D96EBD1220}"/>
              </a:ext>
            </a:extLst>
          </p:cNvPr>
          <p:cNvSpPr txBox="1"/>
          <p:nvPr/>
        </p:nvSpPr>
        <p:spPr>
          <a:xfrm>
            <a:off x="5801710" y="2175641"/>
            <a:ext cx="2233448" cy="369332"/>
          </a:xfrm>
          <a:prstGeom prst="rect">
            <a:avLst/>
          </a:prstGeom>
          <a:noFill/>
        </p:spPr>
        <p:txBody>
          <a:bodyPr wrap="square" rtlCol="0">
            <a:spAutoFit/>
          </a:bodyPr>
          <a:lstStyle/>
          <a:p>
            <a:r>
              <a:rPr lang="en-US" dirty="0"/>
              <a:t>Brand Equity</a:t>
            </a:r>
          </a:p>
        </p:txBody>
      </p:sp>
    </p:spTree>
    <p:extLst>
      <p:ext uri="{BB962C8B-B14F-4D97-AF65-F5344CB8AC3E}">
        <p14:creationId xmlns:p14="http://schemas.microsoft.com/office/powerpoint/2010/main" val="316651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1388</TotalTime>
  <Words>3362</Words>
  <Application>Microsoft Office PowerPoint</Application>
  <PresentationFormat>Widescreen</PresentationFormat>
  <Paragraphs>394</Paragraphs>
  <Slides>43</Slides>
  <Notes>22</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Calibri Light</vt:lpstr>
      <vt:lpstr>Office Theme</vt:lpstr>
      <vt:lpstr>PowerPoint Presentation</vt:lpstr>
      <vt:lpstr>What is a brand?</vt:lpstr>
      <vt:lpstr>P&amp;G is an example of </vt:lpstr>
      <vt:lpstr>Virgin Group is an example of</vt:lpstr>
      <vt:lpstr>Brand Management Building Blocks</vt:lpstr>
      <vt:lpstr>Developing a Brand Strategy</vt:lpstr>
      <vt:lpstr>Chapter 2</vt:lpstr>
      <vt:lpstr>Learning Objectives</vt:lpstr>
      <vt:lpstr>What is Brand Equity?</vt:lpstr>
      <vt:lpstr>Branding</vt:lpstr>
      <vt:lpstr>Defining Customer-Based Brand Equity</vt:lpstr>
      <vt:lpstr>Figure 2-1: Marketing Advantages of Strong Brands</vt:lpstr>
      <vt:lpstr>Brand Equity as a Bridge</vt:lpstr>
      <vt:lpstr>Making a Brand Strong: Brand Knowledge</vt:lpstr>
      <vt:lpstr>Making a Brand Strong: Brand Knowledge</vt:lpstr>
      <vt:lpstr>Figure 2-2: Possible Associations with the Apple Brand Name</vt:lpstr>
      <vt:lpstr>Making a Brand Strong: Brand Knowledge</vt:lpstr>
      <vt:lpstr>Brand Awareness</vt:lpstr>
      <vt:lpstr>Brand Awareness</vt:lpstr>
      <vt:lpstr>Brand Awareness</vt:lpstr>
      <vt:lpstr>Brand Image</vt:lpstr>
      <vt:lpstr>Brand Image</vt:lpstr>
      <vt:lpstr>Case Study (Nike)</vt:lpstr>
      <vt:lpstr>10-min Discussion</vt:lpstr>
      <vt:lpstr>Identifying and Establishing Brand Positioning</vt:lpstr>
      <vt:lpstr>Basic Concepts</vt:lpstr>
      <vt:lpstr>Target Market</vt:lpstr>
      <vt:lpstr>Figure 2-3: Consumer Segmentation Bases</vt:lpstr>
      <vt:lpstr>Figure 2-4: B2B Segmentation Bases</vt:lpstr>
      <vt:lpstr>Figure 2-5: Hypothetical Examples of Funnel Stages and Transitions</vt:lpstr>
      <vt:lpstr>Nature of Competition</vt:lpstr>
      <vt:lpstr>Points of Parity and Points of Difference</vt:lpstr>
      <vt:lpstr>Figure 2-6: Examples of Negatively Correlated Attributes and Benefits</vt:lpstr>
      <vt:lpstr>Positioning Guidelines</vt:lpstr>
      <vt:lpstr>Defining and Communicating the Competitive Frame of Reference</vt:lpstr>
      <vt:lpstr>Choosing Points-of-Difference</vt:lpstr>
      <vt:lpstr>Establishing Points-of-Parity and Points-of-Difference</vt:lpstr>
      <vt:lpstr>Straddle Positions</vt:lpstr>
      <vt:lpstr>Updating Positions over Time (1 of 2)</vt:lpstr>
      <vt:lpstr>Updating Positions over Time (2 of 2)</vt:lpstr>
      <vt:lpstr>Developing a Good Positioning</vt:lpstr>
      <vt:lpstr>Defining a Brand Mantra</vt:lpstr>
      <vt:lpstr>Brand Mantra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Nguyen, Mike (MU-Student)</dc:creator>
  <cp:lastModifiedBy>Nguyen, Mike (MU-Student)</cp:lastModifiedBy>
  <cp:revision>10</cp:revision>
  <dcterms:created xsi:type="dcterms:W3CDTF">2022-07-23T20:45:22Z</dcterms:created>
  <dcterms:modified xsi:type="dcterms:W3CDTF">2022-09-06T22:12:15Z</dcterms:modified>
</cp:coreProperties>
</file>